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58"/>
  </p:notesMasterIdLst>
  <p:handoutMasterIdLst>
    <p:handoutMasterId r:id="rId59"/>
  </p:handoutMasterIdLst>
  <p:sldIdLst>
    <p:sldId id="256" r:id="rId3"/>
    <p:sldId id="355" r:id="rId4"/>
    <p:sldId id="350" r:id="rId5"/>
    <p:sldId id="351" r:id="rId6"/>
    <p:sldId id="353" r:id="rId7"/>
    <p:sldId id="361" r:id="rId8"/>
    <p:sldId id="360" r:id="rId9"/>
    <p:sldId id="372" r:id="rId10"/>
    <p:sldId id="304" r:id="rId11"/>
    <p:sldId id="311" r:id="rId12"/>
    <p:sldId id="362" r:id="rId13"/>
    <p:sldId id="285" r:id="rId14"/>
    <p:sldId id="284" r:id="rId15"/>
    <p:sldId id="370" r:id="rId16"/>
    <p:sldId id="380" r:id="rId17"/>
    <p:sldId id="373" r:id="rId18"/>
    <p:sldId id="374" r:id="rId19"/>
    <p:sldId id="375" r:id="rId20"/>
    <p:sldId id="376" r:id="rId21"/>
    <p:sldId id="326" r:id="rId22"/>
    <p:sldId id="319" r:id="rId23"/>
    <p:sldId id="369" r:id="rId24"/>
    <p:sldId id="320" r:id="rId25"/>
    <p:sldId id="381" r:id="rId26"/>
    <p:sldId id="358" r:id="rId27"/>
    <p:sldId id="357" r:id="rId28"/>
    <p:sldId id="356" r:id="rId29"/>
    <p:sldId id="359" r:id="rId30"/>
    <p:sldId id="323" r:id="rId31"/>
    <p:sldId id="324" r:id="rId32"/>
    <p:sldId id="354" r:id="rId33"/>
    <p:sldId id="259" r:id="rId34"/>
    <p:sldId id="378" r:id="rId35"/>
    <p:sldId id="321" r:id="rId36"/>
    <p:sldId id="377" r:id="rId37"/>
    <p:sldId id="322" r:id="rId38"/>
    <p:sldId id="327" r:id="rId39"/>
    <p:sldId id="328" r:id="rId40"/>
    <p:sldId id="329" r:id="rId41"/>
    <p:sldId id="330" r:id="rId42"/>
    <p:sldId id="331" r:id="rId43"/>
    <p:sldId id="367" r:id="rId44"/>
    <p:sldId id="379" r:id="rId45"/>
    <p:sldId id="332" r:id="rId46"/>
    <p:sldId id="333" r:id="rId47"/>
    <p:sldId id="383" r:id="rId48"/>
    <p:sldId id="337" r:id="rId49"/>
    <p:sldId id="343" r:id="rId50"/>
    <p:sldId id="342" r:id="rId51"/>
    <p:sldId id="382" r:id="rId52"/>
    <p:sldId id="384" r:id="rId53"/>
    <p:sldId id="385" r:id="rId54"/>
    <p:sldId id="339" r:id="rId55"/>
    <p:sldId id="338" r:id="rId56"/>
    <p:sldId id="296" r:id="rId5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3399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js Kozlovics" userId="fc1e51c703920c66" providerId="LiveId" clId="{CE68B47A-7C64-354C-9FE4-D289FBDE7708}"/>
    <pc:docChg chg="undo custSel addSld modSld">
      <pc:chgData name="Sergejs Kozlovics" userId="fc1e51c703920c66" providerId="LiveId" clId="{CE68B47A-7C64-354C-9FE4-D289FBDE7708}" dt="2018-07-01T13:48:33.137" v="451" actId="20577"/>
      <pc:docMkLst>
        <pc:docMk/>
      </pc:docMkLst>
      <pc:sldChg chg="modSp">
        <pc:chgData name="Sergejs Kozlovics" userId="fc1e51c703920c66" providerId="LiveId" clId="{CE68B47A-7C64-354C-9FE4-D289FBDE7708}" dt="2018-07-01T13:32:57.456" v="183" actId="20577"/>
        <pc:sldMkLst>
          <pc:docMk/>
          <pc:sldMk cId="3971034606" sldId="264"/>
        </pc:sldMkLst>
        <pc:spChg chg="mod">
          <ac:chgData name="Sergejs Kozlovics" userId="fc1e51c703920c66" providerId="LiveId" clId="{CE68B47A-7C64-354C-9FE4-D289FBDE7708}" dt="2018-07-01T13:32:57.456" v="183" actId="20577"/>
          <ac:spMkLst>
            <pc:docMk/>
            <pc:sldMk cId="3971034606" sldId="264"/>
            <ac:spMk id="3" creationId="{00000000-0000-0000-0000-000000000000}"/>
          </ac:spMkLst>
        </pc:spChg>
      </pc:sldChg>
      <pc:sldChg chg="modSp">
        <pc:chgData name="Sergejs Kozlovics" userId="fc1e51c703920c66" providerId="LiveId" clId="{CE68B47A-7C64-354C-9FE4-D289FBDE7708}" dt="2018-06-30T17:30:19.703" v="31" actId="20577"/>
        <pc:sldMkLst>
          <pc:docMk/>
          <pc:sldMk cId="800512160" sldId="297"/>
        </pc:sldMkLst>
        <pc:graphicFrameChg chg="modGraphic">
          <ac:chgData name="Sergejs Kozlovics" userId="fc1e51c703920c66" providerId="LiveId" clId="{CE68B47A-7C64-354C-9FE4-D289FBDE7708}" dt="2018-06-30T17:30:19.703" v="31" actId="20577"/>
          <ac:graphicFrameMkLst>
            <pc:docMk/>
            <pc:sldMk cId="800512160" sldId="297"/>
            <ac:graphicFrameMk id="5" creationId="{00000000-0000-0000-0000-000000000000}"/>
          </ac:graphicFrameMkLst>
        </pc:graphicFrameChg>
      </pc:sldChg>
      <pc:sldChg chg="modSp">
        <pc:chgData name="Sergejs Kozlovics" userId="fc1e51c703920c66" providerId="LiveId" clId="{CE68B47A-7C64-354C-9FE4-D289FBDE7708}" dt="2018-07-01T13:39:31.714" v="200" actId="20577"/>
        <pc:sldMkLst>
          <pc:docMk/>
          <pc:sldMk cId="2008815674" sldId="312"/>
        </pc:sldMkLst>
        <pc:spChg chg="mod">
          <ac:chgData name="Sergejs Kozlovics" userId="fc1e51c703920c66" providerId="LiveId" clId="{CE68B47A-7C64-354C-9FE4-D289FBDE7708}" dt="2018-07-01T13:39:31.714" v="200" actId="20577"/>
          <ac:spMkLst>
            <pc:docMk/>
            <pc:sldMk cId="2008815674" sldId="312"/>
            <ac:spMk id="2" creationId="{00000000-0000-0000-0000-000000000000}"/>
          </ac:spMkLst>
        </pc:spChg>
      </pc:sldChg>
      <pc:sldChg chg="modSp add">
        <pc:chgData name="Sergejs Kozlovics" userId="fc1e51c703920c66" providerId="LiveId" clId="{CE68B47A-7C64-354C-9FE4-D289FBDE7708}" dt="2018-07-01T13:48:33.137" v="451" actId="20577"/>
        <pc:sldMkLst>
          <pc:docMk/>
          <pc:sldMk cId="559237370" sldId="316"/>
        </pc:sldMkLst>
        <pc:spChg chg="mod">
          <ac:chgData name="Sergejs Kozlovics" userId="fc1e51c703920c66" providerId="LiveId" clId="{CE68B47A-7C64-354C-9FE4-D289FBDE7708}" dt="2018-07-01T13:48:33.137" v="451" actId="20577"/>
          <ac:spMkLst>
            <pc:docMk/>
            <pc:sldMk cId="559237370" sldId="316"/>
            <ac:spMk id="3" creationId="{EAD806BA-0F39-8645-804D-69B2648A42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2E305-DAC4-4BEC-8927-2DBDEA1FE35D}" type="datetimeFigureOut">
              <a:rPr lang="lv-LV" smtClean="0"/>
              <a:t>01.02.2019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D7DC-254E-4983-9B77-E8CB8668F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127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wlgred.lumii.lv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ycer61_SYw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ebappos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65" y="2603655"/>
            <a:ext cx="8362335" cy="1399089"/>
          </a:xfrm>
        </p:spPr>
        <p:txBody>
          <a:bodyPr>
            <a:normAutofit fontScale="90000"/>
          </a:bodyPr>
          <a:lstStyle/>
          <a:p>
            <a:r>
              <a:rPr lang="lv-LV" dirty="0"/>
              <a:t>Operētājsistēma tīmekļa lietotnēm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v-LV" sz="2000" dirty="0"/>
              <a:t>(Latvijas </a:t>
            </a:r>
            <a:r>
              <a:rPr lang="lv-LV" sz="2000" dirty="0" smtClean="0"/>
              <a:t>Universitātes</a:t>
            </a:r>
            <a:r>
              <a:rPr lang="en-US" sz="2000" dirty="0" smtClean="0"/>
              <a:t> </a:t>
            </a:r>
            <a:r>
              <a:rPr lang="lv-LV" sz="2000" dirty="0" smtClean="0"/>
              <a:t>77</a:t>
            </a:r>
            <a:r>
              <a:rPr lang="lv-LV" sz="2000" dirty="0"/>
              <a:t>. zinātniskā </a:t>
            </a:r>
            <a:r>
              <a:rPr lang="lv-LV" sz="2000" dirty="0" smtClean="0"/>
              <a:t>konference</a:t>
            </a:r>
            <a:r>
              <a:rPr lang="en-US" sz="2000" dirty="0" smtClean="0"/>
              <a:t>, 01.02.2019</a:t>
            </a:r>
            <a:r>
              <a:rPr lang="lv-LV" sz="2000" dirty="0" smtClean="0"/>
              <a:t>)</a:t>
            </a:r>
            <a:r>
              <a:rPr lang="lv-LV" dirty="0"/>
              <a:t/>
            </a:r>
            <a:br>
              <a:rPr lang="lv-LV" dirty="0"/>
            </a:br>
            <a:r>
              <a:rPr lang="lv-LV" sz="2000" b="0" dirty="0"/>
              <a:t>Sergejs </a:t>
            </a:r>
            <a:r>
              <a:rPr lang="lv-LV" sz="2000" b="0" dirty="0" err="1"/>
              <a:t>Kozlovičs</a:t>
            </a:r>
            <a:r>
              <a:rPr lang="lv-LV" b="0" dirty="0"/>
              <a:t/>
            </a:r>
            <a:br>
              <a:rPr lang="lv-LV" b="0" dirty="0"/>
            </a:br>
            <a:r>
              <a:rPr lang="en-US" sz="1600" b="0" dirty="0" err="1" smtClean="0"/>
              <a:t>Latvijas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Universit</a:t>
            </a:r>
            <a:r>
              <a:rPr lang="lv-LV" sz="1600" b="0" dirty="0" smtClean="0"/>
              <a:t>ātes Matemātikas un informātikas institūts</a:t>
            </a:r>
            <a:r>
              <a:rPr lang="en-US" sz="1600" b="0" dirty="0" smtClean="0"/>
              <a:t> </a:t>
            </a:r>
            <a:r>
              <a:rPr lang="en-US" sz="1600" b="0" dirty="0"/>
              <a:t>(</a:t>
            </a:r>
            <a:r>
              <a:rPr lang="en-US" sz="1600" b="0" dirty="0" smtClean="0"/>
              <a:t>R</a:t>
            </a:r>
            <a:r>
              <a:rPr lang="lv-LV" sz="1600" b="0" dirty="0"/>
              <a:t>ī</a:t>
            </a:r>
            <a:r>
              <a:rPr lang="en-US" sz="1600" b="0" dirty="0" err="1" smtClean="0"/>
              <a:t>ga</a:t>
            </a:r>
            <a:r>
              <a:rPr lang="en-US" sz="1600" b="0" dirty="0"/>
              <a:t>, </a:t>
            </a:r>
            <a:r>
              <a:rPr lang="en-US" sz="1600" b="0" dirty="0" err="1" smtClean="0"/>
              <a:t>Latvi</a:t>
            </a:r>
            <a:r>
              <a:rPr lang="lv-LV" sz="1600" b="0" dirty="0" smtClean="0"/>
              <a:t>j</a:t>
            </a:r>
            <a:r>
              <a:rPr lang="en-US" sz="1600" b="0" dirty="0" smtClean="0"/>
              <a:t>a</a:t>
            </a:r>
            <a:r>
              <a:rPr lang="en-US" sz="1600" b="0" dirty="0"/>
              <a:t>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427406" y="1710813"/>
            <a:ext cx="3332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 smtClean="0"/>
              <a:t>ERAF</a:t>
            </a:r>
            <a:r>
              <a:rPr lang="en-US" sz="1600" dirty="0" smtClean="0"/>
              <a:t> </a:t>
            </a:r>
            <a:r>
              <a:rPr lang="en-US" sz="1600" dirty="0" err="1" smtClean="0"/>
              <a:t>proje</a:t>
            </a:r>
            <a:r>
              <a:rPr lang="lv-LV" sz="1600" dirty="0"/>
              <a:t>k</a:t>
            </a:r>
            <a:r>
              <a:rPr lang="en-US" sz="1600" dirty="0" smtClean="0"/>
              <a:t>t</a:t>
            </a:r>
            <a:r>
              <a:rPr lang="lv-LV" sz="1600" dirty="0" smtClean="0"/>
              <a:t>s nr. </a:t>
            </a:r>
            <a:r>
              <a:rPr lang="en-US" sz="1600" dirty="0" smtClean="0"/>
              <a:t>1.1.1.2/16/I/001</a:t>
            </a:r>
            <a:r>
              <a:rPr lang="lv-LV" sz="1600" dirty="0" smtClean="0"/>
              <a:t>,</a:t>
            </a:r>
            <a:endParaRPr lang="lv-LV" sz="1600" dirty="0"/>
          </a:p>
          <a:p>
            <a:r>
              <a:rPr lang="lv-LV" sz="1600" dirty="0" smtClean="0"/>
              <a:t>pieteikuma nr. </a:t>
            </a:r>
            <a:r>
              <a:rPr lang="en-US" sz="1600" dirty="0" smtClean="0"/>
              <a:t>1.1.1.2/VIAA/1/16/214</a:t>
            </a:r>
            <a:endParaRPr lang="lv-LV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eb Cen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93" y="1231860"/>
            <a:ext cx="2542365" cy="25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27106" y="2368129"/>
            <a:ext cx="1289787" cy="553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1089607" y="3622416"/>
            <a:ext cx="2367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OWLGrEd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 smtClean="0"/>
              <a:t>Ontolo</a:t>
            </a:r>
            <a:r>
              <a:rPr lang="lv-LV" dirty="0" err="1" smtClean="0"/>
              <a:t>ģiju</a:t>
            </a:r>
            <a:r>
              <a:rPr lang="lv-LV" dirty="0" smtClean="0"/>
              <a:t> redaktors</a:t>
            </a:r>
            <a:r>
              <a:rPr lang="en-US" dirty="0" smtClean="0"/>
              <a:t>)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http://owlgred.lumii.lv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648" y="3707274"/>
            <a:ext cx="15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/>
              <a:t>OWLGrEd</a:t>
            </a:r>
            <a:r>
              <a:rPr lang="lv-LV" dirty="0" smtClean="0"/>
              <a:t>/</a:t>
            </a:r>
            <a:r>
              <a:rPr lang="lv-LV" dirty="0" err="1"/>
              <a:t>w</a:t>
            </a:r>
            <a:r>
              <a:rPr lang="lv-LV" dirty="0" err="1" smtClean="0"/>
              <a:t>eb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BE79D7-57FD-CD45-813A-B7B1C5DFE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4586"/>
            <a:ext cx="3187094" cy="20066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8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79603" y="383245"/>
            <a:ext cx="4934314" cy="1945515"/>
            <a:chOff x="979683" y="199049"/>
            <a:chExt cx="6974369" cy="2967405"/>
          </a:xfrm>
        </p:grpSpPr>
        <p:pic>
          <p:nvPicPr>
            <p:cNvPr id="1026" name="Picture 2" descr="Software Carton Box With No Text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683" y="211041"/>
              <a:ext cx="2171700" cy="284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Web Center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87" y="199049"/>
              <a:ext cx="2542365" cy="25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3718552" y="1664927"/>
              <a:ext cx="1289787" cy="5537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46112" y="2797122"/>
              <a:ext cx="1695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/>
                <a:t>K</a:t>
              </a:r>
              <a:r>
                <a:rPr lang="en-US" dirty="0" smtClean="0"/>
                <a:t>las</a:t>
              </a:r>
              <a:r>
                <a:rPr lang="lv-LV" dirty="0" err="1" smtClean="0"/>
                <a:t>iska</a:t>
              </a:r>
              <a:r>
                <a:rPr lang="lv-LV" dirty="0" smtClean="0"/>
                <a:t> lietotne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1519" y="2713283"/>
              <a:ext cx="1711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Tīmekļa lietotne</a:t>
              </a:r>
              <a:endParaRPr lang="en-US" dirty="0"/>
            </a:p>
          </p:txBody>
        </p:sp>
        <p:pic>
          <p:nvPicPr>
            <p:cNvPr id="1030" name="Picture 6" descr="http://tda.lumii.lv/home/tda2_logo_p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101" y="1090956"/>
              <a:ext cx="1573352" cy="123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86763" y="2907660"/>
            <a:ext cx="3792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Vai var saglabāt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«viena datora pieņēmumu»,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«</a:t>
            </a:r>
            <a:r>
              <a:rPr lang="lv-LV" dirty="0" smtClean="0"/>
              <a:t>vienas programmas </a:t>
            </a:r>
            <a:r>
              <a:rPr lang="lv-LV" dirty="0"/>
              <a:t>pieņēmumu</a:t>
            </a:r>
            <a:r>
              <a:rPr lang="lv-LV" dirty="0" smtClean="0"/>
              <a:t>»,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«</a:t>
            </a:r>
            <a:r>
              <a:rPr lang="lv-LV" dirty="0"/>
              <a:t>viena </a:t>
            </a:r>
            <a:r>
              <a:rPr lang="lv-LV" dirty="0" smtClean="0"/>
              <a:t>lietotāja </a:t>
            </a:r>
            <a:r>
              <a:rPr lang="lv-LV" dirty="0"/>
              <a:t>pieņēmumu</a:t>
            </a:r>
            <a:r>
              <a:rPr lang="lv-LV" dirty="0" smtClean="0"/>
              <a:t>»?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614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33904" y="964116"/>
            <a:ext cx="1468582" cy="2524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  <a:p>
            <a:pPr algn="ctr"/>
            <a:endParaRPr lang="lv-LV"/>
          </a:p>
          <a:p>
            <a:pPr algn="ctr"/>
            <a:endParaRPr lang="lv-LV"/>
          </a:p>
          <a:p>
            <a:pPr algn="ctr"/>
            <a:endParaRPr lang="lv-LV"/>
          </a:p>
          <a:p>
            <a:pPr algn="ctr"/>
            <a:endParaRPr lang="lv-LV"/>
          </a:p>
          <a:p>
            <a:pPr algn="ctr"/>
            <a:endParaRPr lang="lv-LV"/>
          </a:p>
          <a:p>
            <a:pPr algn="ctr"/>
            <a:r>
              <a:rPr lang="lv-LV"/>
              <a:t>Server</a:t>
            </a:r>
          </a:p>
        </p:txBody>
      </p:sp>
      <p:pic>
        <p:nvPicPr>
          <p:cNvPr id="3076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0" y="1269636"/>
            <a:ext cx="607550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03" y="2086637"/>
            <a:ext cx="1270584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rtouf-89f502ad by Marto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68" y="2268261"/>
            <a:ext cx="1168541" cy="16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100761" y="1361427"/>
            <a:ext cx="1064481" cy="2490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38" y="2656516"/>
            <a:ext cx="563447" cy="9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8265" y="2083594"/>
            <a:ext cx="59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err="1"/>
              <a:t>vs</a:t>
            </a:r>
            <a:r>
              <a:rPr lang="lv-LV" sz="2800"/>
              <a:t>.</a:t>
            </a:r>
          </a:p>
        </p:txBody>
      </p:sp>
      <p:pic>
        <p:nvPicPr>
          <p:cNvPr id="3084" name="Picture 12" descr="Laptop by metalmario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1" y="1044842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065504" y="1825828"/>
            <a:ext cx="1324947" cy="1385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Serve</a:t>
            </a:r>
            <a:r>
              <a:rPr lang="lv-LV" dirty="0" err="1" smtClean="0"/>
              <a:t>ra</a:t>
            </a:r>
            <a:r>
              <a:rPr lang="en-US" dirty="0" smtClean="0"/>
              <a:t> res</a:t>
            </a:r>
            <a:r>
              <a:rPr lang="lv-LV" dirty="0" err="1" smtClean="0"/>
              <a:t>ursi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Atmiņas sinhronizācija</a:t>
            </a:r>
            <a:br>
              <a:rPr lang="lv-LV" dirty="0" smtClean="0"/>
            </a:br>
            <a:r>
              <a:rPr lang="lv-LV" dirty="0" smtClean="0"/>
              <a:t>Procesori fiziski tālu</a:t>
            </a:r>
            <a:endParaRPr lang="lv-LV" dirty="0"/>
          </a:p>
        </p:txBody>
      </p:sp>
      <p:grpSp>
        <p:nvGrpSpPr>
          <p:cNvPr id="4" name="Group 3"/>
          <p:cNvGrpSpPr/>
          <p:nvPr/>
        </p:nvGrpSpPr>
        <p:grpSpPr>
          <a:xfrm>
            <a:off x="1082382" y="1702387"/>
            <a:ext cx="1468582" cy="2524569"/>
            <a:chOff x="4722284" y="634604"/>
            <a:chExt cx="1468582" cy="2524569"/>
          </a:xfrm>
        </p:grpSpPr>
        <p:sp>
          <p:nvSpPr>
            <p:cNvPr id="5" name="Rounded Rectangle 4"/>
            <p:cNvSpPr/>
            <p:nvPr/>
          </p:nvSpPr>
          <p:spPr>
            <a:xfrm>
              <a:off x="4722284" y="634604"/>
              <a:ext cx="1468582" cy="25245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  <a:p>
              <a:pPr algn="ctr"/>
              <a:endParaRPr lang="lv-LV"/>
            </a:p>
            <a:p>
              <a:pPr algn="ctr"/>
              <a:endParaRPr lang="lv-LV"/>
            </a:p>
            <a:p>
              <a:pPr algn="ctr"/>
              <a:endParaRPr lang="lv-LV"/>
            </a:p>
            <a:p>
              <a:pPr algn="ctr"/>
              <a:endParaRPr lang="lv-LV"/>
            </a:p>
            <a:p>
              <a:pPr algn="ctr"/>
              <a:endParaRPr lang="lv-LV"/>
            </a:p>
            <a:p>
              <a:pPr algn="ctr"/>
              <a:r>
                <a:rPr lang="lv-LV"/>
                <a:t>Server</a:t>
              </a:r>
            </a:p>
          </p:txBody>
        </p:sp>
        <p:pic>
          <p:nvPicPr>
            <p:cNvPr id="6" name="Picture 4" descr="dsp by pgbrandol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420" y="1269636"/>
              <a:ext cx="607550" cy="6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ebappos.org/ram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03" y="2086637"/>
              <a:ext cx="1270584" cy="27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 descr="Martouf-89f502ad by Marto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95" y="1594559"/>
            <a:ext cx="1720004" cy="24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50964" y="1648870"/>
            <a:ext cx="3059322" cy="734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74204" y="1710391"/>
            <a:ext cx="3454978" cy="801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74204" y="1793404"/>
            <a:ext cx="3979979" cy="836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61730" y="1934988"/>
            <a:ext cx="4352314" cy="824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74204" y="2292323"/>
            <a:ext cx="3059322" cy="6354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74204" y="2353844"/>
            <a:ext cx="3478218" cy="7184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74204" y="2436857"/>
            <a:ext cx="4003219" cy="762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61730" y="2578441"/>
            <a:ext cx="4375554" cy="7271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72496" y="2956619"/>
            <a:ext cx="3037790" cy="513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50964" y="3018139"/>
            <a:ext cx="3478218" cy="571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61730" y="3101152"/>
            <a:ext cx="3992453" cy="5838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74204" y="3242736"/>
            <a:ext cx="4339840" cy="513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38490" y="3548518"/>
            <a:ext cx="3070088" cy="308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538490" y="3610038"/>
            <a:ext cx="3488984" cy="3335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38490" y="3693051"/>
            <a:ext cx="4013985" cy="359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463585" y="3834634"/>
            <a:ext cx="4448751" cy="308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55" y="152966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0" y="191554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82" y="1688614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67" y="2074491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52" y="1603561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37" y="1989438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79" y="1633400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64" y="2019277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55" y="2188821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0" y="2574698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82" y="2347768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67" y="2733645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52" y="2262715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37" y="2648592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79" y="2292554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64" y="2678431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55" y="2806891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40" y="3192768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82" y="2965838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67" y="3351715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52" y="2880785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37" y="3266662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79" y="2910624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64" y="3296501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95" y="3465333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80" y="3851210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22" y="3624280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07" y="4010157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92" y="353922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77" y="392510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19" y="3569066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04" y="3954943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6763" y="2907660"/>
            <a:ext cx="3792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Tīmekļa lietotnēm v</a:t>
            </a:r>
            <a:r>
              <a:rPr lang="en-US" dirty="0" err="1" smtClean="0"/>
              <a:t>ar</a:t>
            </a:r>
            <a:r>
              <a:rPr lang="en-US" dirty="0" smtClean="0"/>
              <a:t> (!) </a:t>
            </a:r>
            <a:r>
              <a:rPr lang="lv-LV" dirty="0" smtClean="0"/>
              <a:t>saglabāt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«viena datora pieņēmumu»,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«</a:t>
            </a:r>
            <a:r>
              <a:rPr lang="lv-LV" dirty="0" smtClean="0"/>
              <a:t>vienas programmas </a:t>
            </a:r>
            <a:r>
              <a:rPr lang="lv-LV" dirty="0"/>
              <a:t>pieņēmumu</a:t>
            </a:r>
            <a:r>
              <a:rPr lang="lv-LV" dirty="0" smtClean="0"/>
              <a:t>»,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«</a:t>
            </a:r>
            <a:r>
              <a:rPr lang="lv-LV" dirty="0"/>
              <a:t>viena </a:t>
            </a:r>
            <a:r>
              <a:rPr lang="lv-LV" dirty="0" smtClean="0"/>
              <a:t>lietotāja </a:t>
            </a:r>
            <a:r>
              <a:rPr lang="lv-LV" dirty="0"/>
              <a:t>pieņēmumu</a:t>
            </a:r>
            <a:r>
              <a:rPr lang="lv-LV" dirty="0" smtClean="0"/>
              <a:t>»</a:t>
            </a:r>
            <a:r>
              <a:rPr lang="en-US" dirty="0" smtClean="0"/>
              <a:t>!</a:t>
            </a:r>
            <a:endParaRPr lang="lv-LV" dirty="0"/>
          </a:p>
        </p:txBody>
      </p:sp>
      <p:pic>
        <p:nvPicPr>
          <p:cNvPr id="17" name="Picture 12" descr="Laptop by metalmar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73" y="2603878"/>
            <a:ext cx="1107393" cy="11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003405" y="1650565"/>
            <a:ext cx="1684074" cy="3091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OS API</a:t>
            </a:r>
            <a:endParaRPr lang="lv-LV" dirty="0"/>
          </a:p>
        </p:txBody>
      </p:sp>
      <p:sp>
        <p:nvSpPr>
          <p:cNvPr id="19" name="Rounded Rectangle 18"/>
          <p:cNvSpPr/>
          <p:nvPr/>
        </p:nvSpPr>
        <p:spPr>
          <a:xfrm>
            <a:off x="6003406" y="753426"/>
            <a:ext cx="1684074" cy="282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Lietotne</a:t>
            </a:r>
            <a:endParaRPr lang="lv-LV" dirty="0"/>
          </a:p>
        </p:txBody>
      </p:sp>
      <p:cxnSp>
        <p:nvCxnSpPr>
          <p:cNvPr id="20" name="Straight Arrow Connector 19"/>
          <p:cNvCxnSpPr>
            <a:stCxn id="19" idx="2"/>
            <a:endCxn id="18" idx="0"/>
          </p:cNvCxnSpPr>
          <p:nvPr/>
        </p:nvCxnSpPr>
        <p:spPr>
          <a:xfrm flipH="1">
            <a:off x="6845442" y="1035482"/>
            <a:ext cx="1" cy="615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6844893" y="1959751"/>
            <a:ext cx="549" cy="532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06037" y="753426"/>
            <a:ext cx="3519954" cy="1368546"/>
            <a:chOff x="979683" y="199049"/>
            <a:chExt cx="7535163" cy="3161397"/>
          </a:xfrm>
        </p:grpSpPr>
        <p:pic>
          <p:nvPicPr>
            <p:cNvPr id="23" name="Picture 2" descr="Software Carton Box With No Text Clip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683" y="211041"/>
              <a:ext cx="2171700" cy="284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Web Center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87" y="199049"/>
              <a:ext cx="2542365" cy="25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ight Arrow 24"/>
            <p:cNvSpPr/>
            <p:nvPr/>
          </p:nvSpPr>
          <p:spPr>
            <a:xfrm>
              <a:off x="3718552" y="1664927"/>
              <a:ext cx="1289787" cy="5537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6113" y="2797121"/>
              <a:ext cx="2549425" cy="563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Domājam klasiski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11518" y="2713282"/>
              <a:ext cx="2403328" cy="563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Palaižam tīmeklī</a:t>
              </a:r>
              <a:endParaRPr lang="en-US" dirty="0"/>
            </a:p>
          </p:txBody>
        </p:sp>
        <p:pic>
          <p:nvPicPr>
            <p:cNvPr id="28" name="Picture 6" descr="http://tda.lumii.lv/home/tda2_logo_par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101" y="1090956"/>
              <a:ext cx="1573352" cy="123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69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06" y="1035482"/>
            <a:ext cx="1529271" cy="890880"/>
          </a:xfrm>
          <a:prstGeom prst="rect">
            <a:avLst/>
          </a:prstGeom>
        </p:spPr>
      </p:pic>
      <p:pic>
        <p:nvPicPr>
          <p:cNvPr id="27" name="Picture 12" descr="Laptop by metalmar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673" y="2603878"/>
            <a:ext cx="1107393" cy="11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003406" y="753426"/>
            <a:ext cx="1684074" cy="282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Lietotne</a:t>
            </a:r>
            <a:endParaRPr lang="lv-LV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6845442" y="1035482"/>
            <a:ext cx="1" cy="615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44893" y="1959751"/>
            <a:ext cx="549" cy="532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86763" y="2907660"/>
            <a:ext cx="3792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Tīmekļa lietotnēm v</a:t>
            </a:r>
            <a:r>
              <a:rPr lang="en-US" dirty="0" err="1" smtClean="0"/>
              <a:t>ar</a:t>
            </a:r>
            <a:r>
              <a:rPr lang="en-US" dirty="0" smtClean="0"/>
              <a:t> (!) </a:t>
            </a:r>
            <a:r>
              <a:rPr lang="lv-LV" dirty="0" smtClean="0"/>
              <a:t>saglabāt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«viena datora pieņēmumu»,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«</a:t>
            </a:r>
            <a:r>
              <a:rPr lang="lv-LV" dirty="0" smtClean="0"/>
              <a:t>vienas programmas </a:t>
            </a:r>
            <a:r>
              <a:rPr lang="lv-LV" dirty="0"/>
              <a:t>pieņēmumu</a:t>
            </a:r>
            <a:r>
              <a:rPr lang="lv-LV" dirty="0" smtClean="0"/>
              <a:t>»,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«</a:t>
            </a:r>
            <a:r>
              <a:rPr lang="lv-LV" dirty="0"/>
              <a:t>viena </a:t>
            </a:r>
            <a:r>
              <a:rPr lang="lv-LV" dirty="0" smtClean="0"/>
              <a:t>lietotāja </a:t>
            </a:r>
            <a:r>
              <a:rPr lang="lv-LV" dirty="0"/>
              <a:t>pieņēmumu</a:t>
            </a:r>
            <a:r>
              <a:rPr lang="lv-LV" dirty="0" smtClean="0"/>
              <a:t>»</a:t>
            </a:r>
            <a:r>
              <a:rPr lang="en-US" dirty="0" smtClean="0"/>
              <a:t>!</a:t>
            </a:r>
            <a:endParaRPr lang="lv-LV" dirty="0"/>
          </a:p>
        </p:txBody>
      </p:sp>
      <p:grpSp>
        <p:nvGrpSpPr>
          <p:cNvPr id="33" name="Group 32"/>
          <p:cNvGrpSpPr/>
          <p:nvPr/>
        </p:nvGrpSpPr>
        <p:grpSpPr>
          <a:xfrm>
            <a:off x="506037" y="753426"/>
            <a:ext cx="3519954" cy="1368546"/>
            <a:chOff x="979683" y="199049"/>
            <a:chExt cx="7535163" cy="3161397"/>
          </a:xfrm>
        </p:grpSpPr>
        <p:pic>
          <p:nvPicPr>
            <p:cNvPr id="35" name="Picture 2" descr="Software Carton Box With No Text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683" y="211041"/>
              <a:ext cx="2171700" cy="284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Web Center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87" y="199049"/>
              <a:ext cx="2542365" cy="25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ight Arrow 36"/>
            <p:cNvSpPr/>
            <p:nvPr/>
          </p:nvSpPr>
          <p:spPr>
            <a:xfrm>
              <a:off x="3718552" y="1664927"/>
              <a:ext cx="1289787" cy="5537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6113" y="2797121"/>
              <a:ext cx="2549425" cy="563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Domājam klasiski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11518" y="2713282"/>
              <a:ext cx="2403328" cy="563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dirty="0" smtClean="0"/>
                <a:t>Palaižam tīmeklī</a:t>
              </a:r>
              <a:endParaRPr lang="en-US" dirty="0"/>
            </a:p>
          </p:txBody>
        </p:sp>
        <p:pic>
          <p:nvPicPr>
            <p:cNvPr id="40" name="Picture 6" descr="http://tda.lumii.lv/home/tda2_logo_par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101" y="1090956"/>
              <a:ext cx="1573352" cy="123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4" y="-12544"/>
            <a:ext cx="2561274" cy="1492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6214" y="471884"/>
            <a:ext cx="292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solidFill>
                  <a:srgbClr val="CC00FF"/>
                </a:solidFill>
              </a:rPr>
              <a:t>webappos.org</a:t>
            </a:r>
            <a:endParaRPr lang="lv-LV" sz="2800" dirty="0">
              <a:solidFill>
                <a:srgbClr val="CC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0091" y="1951490"/>
            <a:ext cx="1336964" cy="2051813"/>
            <a:chOff x="705753" y="1431003"/>
            <a:chExt cx="1927335" cy="2957845"/>
          </a:xfrm>
        </p:grpSpPr>
        <p:pic>
          <p:nvPicPr>
            <p:cNvPr id="12" name="Picture 12" descr="Laptop by metalmario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24" y="3281455"/>
              <a:ext cx="1107393" cy="110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705753" y="2328142"/>
              <a:ext cx="1927335" cy="3091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dirty="0" err="1" smtClean="0"/>
                <a:t>webAppOS</a:t>
              </a:r>
              <a:r>
                <a:rPr lang="lv-LV" sz="1400" dirty="0" smtClean="0"/>
                <a:t> API</a:t>
              </a:r>
              <a:endParaRPr lang="lv-LV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06457" y="1431003"/>
              <a:ext cx="1684074" cy="282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/>
                <a:t>Lietotne</a:t>
              </a:r>
              <a:endParaRPr lang="lv-LV" dirty="0"/>
            </a:p>
          </p:txBody>
        </p:sp>
        <p:cxnSp>
          <p:nvCxnSpPr>
            <p:cNvPr id="15" name="Straight Arrow Connector 14"/>
            <p:cNvCxnSpPr>
              <a:stCxn id="14" idx="2"/>
              <a:endCxn id="13" idx="0"/>
            </p:cNvCxnSpPr>
            <p:nvPr/>
          </p:nvCxnSpPr>
          <p:spPr>
            <a:xfrm>
              <a:off x="1648495" y="1713059"/>
              <a:ext cx="20926" cy="61508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3" idx="2"/>
            </p:cNvCxnSpPr>
            <p:nvPr/>
          </p:nvCxnSpPr>
          <p:spPr>
            <a:xfrm flipH="1">
              <a:off x="1647947" y="2637328"/>
              <a:ext cx="21474" cy="532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217262" y="1807685"/>
            <a:ext cx="3412803" cy="1557394"/>
            <a:chOff x="1504834" y="1118332"/>
            <a:chExt cx="6361865" cy="2903165"/>
          </a:xfrm>
        </p:grpSpPr>
        <p:pic>
          <p:nvPicPr>
            <p:cNvPr id="18" name="Picture 12" descr="Laptop by metalmario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299" y="2914103"/>
              <a:ext cx="1107394" cy="1107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690572" y="1968591"/>
              <a:ext cx="4025991" cy="68909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err="1" smtClean="0"/>
                <a:t>webAppOS</a:t>
              </a:r>
              <a:r>
                <a:rPr lang="lv-LV" dirty="0" smtClean="0"/>
                <a:t> API</a:t>
              </a:r>
              <a:endParaRPr lang="lv-LV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504834" y="1118332"/>
              <a:ext cx="1987209" cy="536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dirty="0" smtClean="0"/>
                <a:t>Lietotne A1</a:t>
              </a:r>
              <a:endParaRPr lang="lv-LV" sz="14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603877" y="1118332"/>
              <a:ext cx="2079881" cy="536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dirty="0" smtClean="0"/>
                <a:t>Lietotne B1</a:t>
              </a:r>
              <a:endParaRPr lang="lv-LV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95592" y="1118332"/>
              <a:ext cx="2071107" cy="536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400" dirty="0" smtClean="0"/>
                <a:t>Lietotne A2</a:t>
              </a:r>
              <a:endParaRPr lang="lv-LV" sz="1400" dirty="0"/>
            </a:p>
          </p:txBody>
        </p: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>
              <a:off x="2498438" y="1654473"/>
              <a:ext cx="1238102" cy="3141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2" idx="2"/>
              <a:endCxn id="20" idx="0"/>
            </p:cNvCxnSpPr>
            <p:nvPr/>
          </p:nvCxnSpPr>
          <p:spPr>
            <a:xfrm>
              <a:off x="4643817" y="1654473"/>
              <a:ext cx="59752" cy="3141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3" idx="2"/>
            </p:cNvCxnSpPr>
            <p:nvPr/>
          </p:nvCxnSpPr>
          <p:spPr>
            <a:xfrm flipH="1">
              <a:off x="5940322" y="1654473"/>
              <a:ext cx="890824" cy="3141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8" idx="0"/>
            </p:cNvCxnSpPr>
            <p:nvPr/>
          </p:nvCxnSpPr>
          <p:spPr>
            <a:xfrm>
              <a:off x="6894163" y="2736485"/>
              <a:ext cx="77832" cy="1776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805971" y="2864426"/>
            <a:ext cx="742565" cy="1172229"/>
            <a:chOff x="5856634" y="2138822"/>
            <a:chExt cx="1468582" cy="2524569"/>
          </a:xfrm>
        </p:grpSpPr>
        <p:sp>
          <p:nvSpPr>
            <p:cNvPr id="39" name="Rounded Rectangle 38"/>
            <p:cNvSpPr/>
            <p:nvPr/>
          </p:nvSpPr>
          <p:spPr>
            <a:xfrm>
              <a:off x="5856634" y="2138822"/>
              <a:ext cx="1468582" cy="25245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400" dirty="0"/>
            </a:p>
            <a:p>
              <a:pPr algn="ctr"/>
              <a:endParaRPr lang="lv-LV" sz="1400" dirty="0"/>
            </a:p>
            <a:p>
              <a:pPr algn="ctr"/>
              <a:endParaRPr lang="lv-LV" sz="1400" dirty="0"/>
            </a:p>
            <a:p>
              <a:pPr algn="ctr"/>
              <a:endParaRPr lang="lv-LV" sz="1400" dirty="0"/>
            </a:p>
            <a:p>
              <a:pPr algn="ctr"/>
              <a:r>
                <a:rPr lang="lv-LV" sz="1400" dirty="0" smtClean="0"/>
                <a:t>Server</a:t>
              </a:r>
              <a:endParaRPr lang="lv-LV" sz="1400" dirty="0"/>
            </a:p>
          </p:txBody>
        </p:sp>
        <p:pic>
          <p:nvPicPr>
            <p:cNvPr id="40" name="Picture 4" descr="dsp by pgbrandol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150" y="2444342"/>
              <a:ext cx="607550" cy="6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" descr="http://webappos.org/ram-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633" y="3261343"/>
              <a:ext cx="1270584" cy="27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8" descr="Martouf-89f502ad by Martou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4" y="2633464"/>
            <a:ext cx="1168541" cy="16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Laptop by metalmar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68" y="3068050"/>
            <a:ext cx="528439" cy="5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Laptop by metalmar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04" y="3267826"/>
            <a:ext cx="528439" cy="5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Laptop by metalmar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88" y="3527600"/>
            <a:ext cx="528439" cy="5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Laptop by metalmar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94" y="3068049"/>
            <a:ext cx="528439" cy="5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Laptop by metalmar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88" y="3332268"/>
            <a:ext cx="528439" cy="5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Semantic Social Network by edyco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62" y="3033887"/>
            <a:ext cx="987425" cy="98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Straight Arrow Connector 49"/>
          <p:cNvCxnSpPr/>
          <p:nvPr/>
        </p:nvCxnSpPr>
        <p:spPr>
          <a:xfrm flipH="1">
            <a:off x="5351730" y="2633464"/>
            <a:ext cx="188501" cy="1949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2"/>
            <a:endCxn id="52" idx="0"/>
          </p:cNvCxnSpPr>
          <p:nvPr/>
        </p:nvCxnSpPr>
        <p:spPr>
          <a:xfrm>
            <a:off x="5933214" y="2633464"/>
            <a:ext cx="56061" cy="400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325442" y="2650545"/>
            <a:ext cx="606364" cy="2138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44" y="-12544"/>
            <a:ext cx="2561274" cy="1492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6214" y="471884"/>
            <a:ext cx="292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solidFill>
                  <a:srgbClr val="CC00FF"/>
                </a:solidFill>
              </a:rPr>
              <a:t>webappos.org</a:t>
            </a:r>
            <a:endParaRPr lang="lv-LV" sz="2800" dirty="0">
              <a:solidFill>
                <a:srgbClr val="CC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9948" y="1951490"/>
            <a:ext cx="1168217" cy="2051813"/>
            <a:chOff x="806457" y="1431003"/>
            <a:chExt cx="1684074" cy="2957845"/>
          </a:xfrm>
        </p:grpSpPr>
        <p:pic>
          <p:nvPicPr>
            <p:cNvPr id="12" name="Picture 12" descr="Laptop by metalmario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724" y="3281455"/>
              <a:ext cx="1107393" cy="110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806457" y="1431003"/>
              <a:ext cx="1684074" cy="282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/>
                <a:t>Lietotne</a:t>
              </a:r>
              <a:endParaRPr lang="lv-LV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 flipH="1">
              <a:off x="1648493" y="1713059"/>
              <a:ext cx="1" cy="61508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647944" y="2637328"/>
              <a:ext cx="549" cy="532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4853348" y="2263804"/>
            <a:ext cx="2159731" cy="3696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 smtClean="0"/>
              <a:t>webAppOS</a:t>
            </a:r>
            <a:r>
              <a:rPr lang="lv-LV" dirty="0" smtClean="0"/>
              <a:t> API</a:t>
            </a:r>
            <a:endParaRPr lang="lv-LV" dirty="0"/>
          </a:p>
        </p:txBody>
      </p:sp>
      <p:sp>
        <p:nvSpPr>
          <p:cNvPr id="21" name="Rounded Rectangle 20"/>
          <p:cNvSpPr/>
          <p:nvPr/>
        </p:nvSpPr>
        <p:spPr>
          <a:xfrm>
            <a:off x="4217262" y="1807685"/>
            <a:ext cx="1066032" cy="2876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Lietotne A1</a:t>
            </a:r>
            <a:endParaRPr lang="lv-LV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5343287" y="1807685"/>
            <a:ext cx="1115746" cy="2876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Lietotne B1</a:t>
            </a:r>
            <a:endParaRPr lang="lv-LV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6519026" y="1807685"/>
            <a:ext cx="1111039" cy="2876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/>
              <a:t>Lietotne A2</a:t>
            </a:r>
            <a:endParaRPr lang="lv-LV" sz="1400" dirty="0"/>
          </a:p>
        </p:txBody>
      </p:sp>
      <p:cxnSp>
        <p:nvCxnSpPr>
          <p:cNvPr id="24" name="Straight Arrow Connector 23"/>
          <p:cNvCxnSpPr>
            <a:stCxn id="21" idx="2"/>
          </p:cNvCxnSpPr>
          <p:nvPr/>
        </p:nvCxnSpPr>
        <p:spPr>
          <a:xfrm>
            <a:off x="4750278" y="2095296"/>
            <a:ext cx="664176" cy="1685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20" idx="0"/>
          </p:cNvCxnSpPr>
          <p:nvPr/>
        </p:nvCxnSpPr>
        <p:spPr>
          <a:xfrm>
            <a:off x="5901160" y="2095296"/>
            <a:ext cx="32054" cy="1685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2"/>
          </p:cNvCxnSpPr>
          <p:nvPr/>
        </p:nvCxnSpPr>
        <p:spPr>
          <a:xfrm flipH="1">
            <a:off x="6596666" y="2095296"/>
            <a:ext cx="477880" cy="1685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4432244" y="2771533"/>
            <a:ext cx="2926137" cy="152194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4" name="Picture 12" descr="Laptop by metalmari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90" y="2751517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20" idx="2"/>
          </p:cNvCxnSpPr>
          <p:nvPr/>
        </p:nvCxnSpPr>
        <p:spPr>
          <a:xfrm flipH="1">
            <a:off x="5895312" y="2633464"/>
            <a:ext cx="37902" cy="2898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90511" y="2788300"/>
            <a:ext cx="1694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Hipotētisks</a:t>
            </a:r>
          </a:p>
          <a:p>
            <a:r>
              <a:rPr lang="lv-LV" dirty="0" smtClean="0"/>
              <a:t>tīmekļa dators</a:t>
            </a:r>
          </a:p>
          <a:p>
            <a:r>
              <a:rPr lang="lv-LV" dirty="0" smtClean="0"/>
              <a:t>(</a:t>
            </a:r>
            <a:r>
              <a:rPr lang="lv-LV" i="1" dirty="0" err="1" smtClean="0"/>
              <a:t>web</a:t>
            </a:r>
            <a:r>
              <a:rPr lang="lv-LV" i="1" dirty="0" smtClean="0"/>
              <a:t> </a:t>
            </a:r>
            <a:r>
              <a:rPr lang="lv-LV" i="1" dirty="0" err="1" smtClean="0"/>
              <a:t>computer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42" name="Rounded Rectangle 41"/>
          <p:cNvSpPr/>
          <p:nvPr/>
        </p:nvSpPr>
        <p:spPr>
          <a:xfrm>
            <a:off x="1420091" y="2573822"/>
            <a:ext cx="1336964" cy="21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err="1" smtClean="0"/>
              <a:t>webAppOS</a:t>
            </a:r>
            <a:r>
              <a:rPr lang="lv-LV" sz="1400" dirty="0" smtClean="0"/>
              <a:t> API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38303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361"/>
            <a:ext cx="8229600" cy="857250"/>
          </a:xfrm>
        </p:spPr>
        <p:txBody>
          <a:bodyPr/>
          <a:lstStyle/>
          <a:p>
            <a:r>
              <a:rPr lang="lv-LV" dirty="0" smtClean="0"/>
              <a:t>Tīmekļa dators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4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Tīmekļa dators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Atmiņa</a:t>
            </a:r>
          </a:p>
          <a:p>
            <a:r>
              <a:rPr lang="lv-LV" dirty="0" smtClean="0"/>
              <a:t>Procesors</a:t>
            </a:r>
          </a:p>
          <a:p>
            <a:r>
              <a:rPr lang="lv-LV" dirty="0" smtClean="0"/>
              <a:t>I/O ierīces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64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fon Neimana arhitektūra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>= </a:t>
            </a:r>
            <a:r>
              <a:rPr lang="lv-LV" dirty="0" smtClean="0"/>
              <a:t>Prinstonas arhitektūra </a:t>
            </a:r>
            <a:r>
              <a:rPr lang="lv-LV" dirty="0"/>
              <a:t>(1945)</a:t>
            </a:r>
          </a:p>
        </p:txBody>
      </p:sp>
      <p:pic>
        <p:nvPicPr>
          <p:cNvPr id="1026" name="Picture 2" descr="https://upload.wikimedia.org/wikipedia/commons/thumb/e/e5/Von_Neumann_Architecture.svg/510px-Von_Neumann_Archite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57" y="1368518"/>
            <a:ext cx="4857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242" y="3606445"/>
            <a:ext cx="1861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vieglāk realizēt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JIT, DLL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175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13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Atmiņa:</a:t>
            </a:r>
            <a:br>
              <a:rPr lang="lv-LV" dirty="0" smtClean="0"/>
            </a:br>
            <a:r>
              <a:rPr lang="en-US" dirty="0" err="1" smtClean="0"/>
              <a:t>Prinstona</a:t>
            </a:r>
            <a:r>
              <a:rPr lang="lv-LV" dirty="0" smtClean="0"/>
              <a:t>s</a:t>
            </a:r>
            <a:r>
              <a:rPr lang="en-US" dirty="0" smtClean="0"/>
              <a:t> v</a:t>
            </a:r>
            <a:r>
              <a:rPr lang="lv-LV" dirty="0" smtClean="0"/>
              <a:t>ai</a:t>
            </a:r>
            <a:r>
              <a:rPr lang="en-US" dirty="0" smtClean="0"/>
              <a:t> H</a:t>
            </a:r>
            <a:r>
              <a:rPr lang="lv-LV" dirty="0" smtClean="0"/>
              <a:t>ā</a:t>
            </a:r>
            <a:r>
              <a:rPr lang="en-US" dirty="0" err="1" smtClean="0"/>
              <a:t>rvard</a:t>
            </a:r>
            <a:r>
              <a:rPr lang="lv-LV" dirty="0" smtClean="0"/>
              <a:t>a arhitektūra</a:t>
            </a:r>
            <a:r>
              <a:rPr lang="en-US" dirty="0" smtClean="0"/>
              <a:t>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494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Pārlūkprogrammā atmiņa ir</a:t>
            </a:r>
            <a:br>
              <a:rPr lang="lv-LV" dirty="0" smtClean="0"/>
            </a:br>
            <a:r>
              <a:rPr lang="lv-LV" dirty="0" smtClean="0"/>
              <a:t>fon Neimana </a:t>
            </a:r>
            <a:r>
              <a:rPr lang="lv-LV" dirty="0"/>
              <a:t>(Prinstonas</a:t>
            </a:r>
            <a:r>
              <a:rPr lang="lv-LV" dirty="0" smtClean="0"/>
              <a:t>) stilā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42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&lt;</a:t>
            </a:r>
            <a:r>
              <a:rPr lang="lv-LV" dirty="0" err="1"/>
              <a:t>script</a:t>
            </a:r>
            <a:r>
              <a:rPr lang="lv-LV" dirty="0"/>
              <a:t> </a:t>
            </a:r>
            <a:r>
              <a:rPr lang="lv-LV" dirty="0" err="1"/>
              <a:t>type</a:t>
            </a:r>
            <a:r>
              <a:rPr lang="lv-LV" dirty="0"/>
              <a:t>="</a:t>
            </a:r>
            <a:r>
              <a:rPr lang="lv-LV" dirty="0" err="1"/>
              <a:t>text</a:t>
            </a:r>
            <a:r>
              <a:rPr lang="lv-LV" dirty="0"/>
              <a:t>/</a:t>
            </a:r>
            <a:r>
              <a:rPr lang="lv-LV" dirty="0" err="1"/>
              <a:t>javascript</a:t>
            </a:r>
            <a:r>
              <a:rPr lang="lv-LV" dirty="0"/>
              <a:t>" </a:t>
            </a:r>
            <a:r>
              <a:rPr lang="lv-LV" dirty="0" err="1"/>
              <a:t>src</a:t>
            </a:r>
            <a:r>
              <a:rPr lang="lv-LV" dirty="0" smtClean="0"/>
              <a:t>="jquery.js</a:t>
            </a:r>
            <a:r>
              <a:rPr lang="lv-LV" dirty="0"/>
              <a:t>"&gt;&lt;/</a:t>
            </a:r>
            <a:r>
              <a:rPr lang="lv-LV" dirty="0" err="1"/>
              <a:t>script</a:t>
            </a:r>
            <a:r>
              <a:rPr lang="lv-LV" dirty="0"/>
              <a:t>&gt;  </a:t>
            </a:r>
            <a:endParaRPr lang="lv-LV" dirty="0" smtClean="0"/>
          </a:p>
          <a:p>
            <a:r>
              <a:rPr lang="lv-LV" dirty="0" smtClean="0"/>
              <a:t>&lt;</a:t>
            </a:r>
            <a:r>
              <a:rPr lang="lv-LV" dirty="0" err="1"/>
              <a:t>script</a:t>
            </a:r>
            <a:r>
              <a:rPr lang="lv-LV" dirty="0"/>
              <a:t> </a:t>
            </a:r>
            <a:r>
              <a:rPr lang="lv-LV" dirty="0" err="1"/>
              <a:t>type</a:t>
            </a:r>
            <a:r>
              <a:rPr lang="lv-LV" dirty="0"/>
              <a:t>="</a:t>
            </a:r>
            <a:r>
              <a:rPr lang="lv-LV" dirty="0" err="1"/>
              <a:t>text</a:t>
            </a:r>
            <a:r>
              <a:rPr lang="lv-LV" dirty="0"/>
              <a:t>/</a:t>
            </a:r>
            <a:r>
              <a:rPr lang="lv-LV" dirty="0" err="1"/>
              <a:t>javascript</a:t>
            </a:r>
            <a:r>
              <a:rPr lang="lv-LV" dirty="0"/>
              <a:t>" </a:t>
            </a:r>
            <a:r>
              <a:rPr lang="lv-LV" dirty="0" err="1"/>
              <a:t>src</a:t>
            </a:r>
            <a:r>
              <a:rPr lang="lv-LV" dirty="0" smtClean="0"/>
              <a:t>="jquery-ui.min.js</a:t>
            </a:r>
            <a:r>
              <a:rPr lang="lv-LV" dirty="0"/>
              <a:t>"&gt;&lt;/</a:t>
            </a:r>
            <a:r>
              <a:rPr lang="lv-LV" dirty="0" err="1"/>
              <a:t>script</a:t>
            </a:r>
            <a:r>
              <a:rPr lang="lv-LV" dirty="0"/>
              <a:t>&gt;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 err="1"/>
              <a:t>eval</a:t>
            </a:r>
            <a:r>
              <a:rPr lang="lv-LV" dirty="0"/>
              <a:t>(</a:t>
            </a:r>
            <a:r>
              <a:rPr lang="en-US" dirty="0"/>
              <a:t>“alert(‘some script here!’);”)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15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Pārlūkprogrammā atmiņa ir</a:t>
            </a:r>
            <a:br>
              <a:rPr lang="lv-LV" dirty="0" smtClean="0"/>
            </a:br>
            <a:r>
              <a:rPr lang="lv-LV" dirty="0" smtClean="0"/>
              <a:t>fon Neimana </a:t>
            </a:r>
            <a:r>
              <a:rPr lang="lv-LV" dirty="0"/>
              <a:t>(Prinstonas</a:t>
            </a:r>
            <a:r>
              <a:rPr lang="lv-LV" dirty="0" smtClean="0"/>
              <a:t>) stilā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42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&lt;</a:t>
            </a:r>
            <a:r>
              <a:rPr lang="lv-LV" dirty="0" err="1"/>
              <a:t>script</a:t>
            </a:r>
            <a:r>
              <a:rPr lang="lv-LV" dirty="0"/>
              <a:t> </a:t>
            </a:r>
            <a:r>
              <a:rPr lang="lv-LV" dirty="0" err="1"/>
              <a:t>type</a:t>
            </a:r>
            <a:r>
              <a:rPr lang="lv-LV" dirty="0"/>
              <a:t>="</a:t>
            </a:r>
            <a:r>
              <a:rPr lang="lv-LV" dirty="0" err="1"/>
              <a:t>text</a:t>
            </a:r>
            <a:r>
              <a:rPr lang="lv-LV" dirty="0"/>
              <a:t>/</a:t>
            </a:r>
            <a:r>
              <a:rPr lang="lv-LV" dirty="0" err="1"/>
              <a:t>javascript</a:t>
            </a:r>
            <a:r>
              <a:rPr lang="lv-LV" dirty="0"/>
              <a:t>" </a:t>
            </a:r>
            <a:r>
              <a:rPr lang="lv-LV" dirty="0" err="1"/>
              <a:t>src</a:t>
            </a:r>
            <a:r>
              <a:rPr lang="lv-LV" dirty="0" smtClean="0"/>
              <a:t>="jquery.js</a:t>
            </a:r>
            <a:r>
              <a:rPr lang="lv-LV" dirty="0"/>
              <a:t>"&gt;&lt;/</a:t>
            </a:r>
            <a:r>
              <a:rPr lang="lv-LV" dirty="0" err="1"/>
              <a:t>script</a:t>
            </a:r>
            <a:r>
              <a:rPr lang="lv-LV" dirty="0"/>
              <a:t>&gt;  </a:t>
            </a:r>
            <a:endParaRPr lang="lv-LV" dirty="0" smtClean="0"/>
          </a:p>
          <a:p>
            <a:r>
              <a:rPr lang="lv-LV" dirty="0" smtClean="0"/>
              <a:t>&lt;</a:t>
            </a:r>
            <a:r>
              <a:rPr lang="lv-LV" dirty="0" err="1"/>
              <a:t>script</a:t>
            </a:r>
            <a:r>
              <a:rPr lang="lv-LV" dirty="0"/>
              <a:t> </a:t>
            </a:r>
            <a:r>
              <a:rPr lang="lv-LV" dirty="0" err="1"/>
              <a:t>type</a:t>
            </a:r>
            <a:r>
              <a:rPr lang="lv-LV" dirty="0"/>
              <a:t>="</a:t>
            </a:r>
            <a:r>
              <a:rPr lang="lv-LV" dirty="0" err="1"/>
              <a:t>text</a:t>
            </a:r>
            <a:r>
              <a:rPr lang="lv-LV" dirty="0"/>
              <a:t>/</a:t>
            </a:r>
            <a:r>
              <a:rPr lang="lv-LV" dirty="0" err="1"/>
              <a:t>javascript</a:t>
            </a:r>
            <a:r>
              <a:rPr lang="lv-LV" dirty="0"/>
              <a:t>" </a:t>
            </a:r>
            <a:r>
              <a:rPr lang="lv-LV" dirty="0" err="1"/>
              <a:t>src</a:t>
            </a:r>
            <a:r>
              <a:rPr lang="lv-LV" dirty="0" smtClean="0"/>
              <a:t>="jquery-ui.min.js</a:t>
            </a:r>
            <a:r>
              <a:rPr lang="lv-LV" dirty="0"/>
              <a:t>"&gt;&lt;/</a:t>
            </a:r>
            <a:r>
              <a:rPr lang="lv-LV" dirty="0" err="1"/>
              <a:t>script</a:t>
            </a:r>
            <a:r>
              <a:rPr lang="lv-LV" dirty="0"/>
              <a:t>&gt;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 err="1" smtClean="0"/>
              <a:t>eval</a:t>
            </a:r>
            <a:r>
              <a:rPr lang="lv-LV" dirty="0"/>
              <a:t>(</a:t>
            </a:r>
            <a:r>
              <a:rPr lang="en-US" dirty="0"/>
              <a:t>“alert(‘some script here!’);”)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1117799" y="2749230"/>
            <a:ext cx="66922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solidFill>
                  <a:srgbClr val="CC00FF"/>
                </a:solidFill>
              </a:rPr>
              <a:t>BET: pārlūkprogramma ierobežo skriptus: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rgbClr val="CC00FF"/>
                </a:solidFill>
              </a:rPr>
              <a:t>kontrolē pieeju failu sistēmai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rgbClr val="CC00FF"/>
                </a:solidFill>
              </a:rPr>
              <a:t>paziņo, ja skripts kaut ko ilgi rēķina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CC00FF"/>
                </a:solidFill>
              </a:rPr>
              <a:t>neļauj saņemt/sūtīt datus uz citu domēnu (</a:t>
            </a:r>
            <a:r>
              <a:rPr lang="lv-LV" dirty="0" err="1">
                <a:solidFill>
                  <a:srgbClr val="CC00FF"/>
                </a:solidFill>
              </a:rPr>
              <a:t>cross-domain</a:t>
            </a:r>
            <a:r>
              <a:rPr lang="lv-LV" dirty="0">
                <a:solidFill>
                  <a:srgbClr val="CC00FF"/>
                </a:solidFill>
              </a:rPr>
              <a:t> </a:t>
            </a:r>
            <a:r>
              <a:rPr lang="lv-LV" dirty="0" err="1">
                <a:solidFill>
                  <a:srgbClr val="CC00FF"/>
                </a:solidFill>
              </a:rPr>
              <a:t>scripting</a:t>
            </a:r>
            <a:r>
              <a:rPr lang="lv-LV" dirty="0">
                <a:solidFill>
                  <a:srgbClr val="CC00FF"/>
                </a:solidFill>
              </a:rPr>
              <a:t>)</a:t>
            </a:r>
            <a:br>
              <a:rPr lang="lv-LV" dirty="0">
                <a:solidFill>
                  <a:srgbClr val="CC00FF"/>
                </a:solidFill>
              </a:rPr>
            </a:br>
            <a:r>
              <a:rPr lang="lv-LV" dirty="0">
                <a:solidFill>
                  <a:srgbClr val="CC00FF"/>
                </a:solidFill>
              </a:rPr>
              <a:t>vai pat uz citu logu/freimu (</a:t>
            </a:r>
            <a:r>
              <a:rPr lang="lv-LV" dirty="0" err="1">
                <a:solidFill>
                  <a:srgbClr val="CC00FF"/>
                </a:solidFill>
              </a:rPr>
              <a:t>iframe</a:t>
            </a:r>
            <a:r>
              <a:rPr lang="lv-LV" dirty="0" smtClean="0">
                <a:solidFill>
                  <a:srgbClr val="CC00FF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CC00FF"/>
                </a:solidFill>
              </a:rPr>
              <a:t>neļauj rādīt bezgalīgi daudz </a:t>
            </a:r>
            <a:r>
              <a:rPr lang="lv-LV" dirty="0" smtClean="0">
                <a:solidFill>
                  <a:srgbClr val="CC00FF"/>
                </a:solidFill>
              </a:rPr>
              <a:t>logu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>
                <a:solidFill>
                  <a:srgbClr val="CC00FF"/>
                </a:solidFill>
              </a:rPr>
              <a:t>...</a:t>
            </a:r>
            <a:endParaRPr lang="lv-LV" dirty="0">
              <a:solidFill>
                <a:srgbClr val="CC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rgbClr val="CC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Server</a:t>
            </a:r>
            <a:r>
              <a:rPr lang="lv-LV" dirty="0" smtClean="0"/>
              <a:t>a atmiņai jābūt</a:t>
            </a:r>
            <a:r>
              <a:rPr lang="lv-LV" dirty="0"/>
              <a:t> </a:t>
            </a:r>
            <a:r>
              <a:rPr lang="lv-LV" dirty="0" err="1" smtClean="0"/>
              <a:t>Hārvarda</a:t>
            </a:r>
            <a:r>
              <a:rPr lang="lv-LV" dirty="0" smtClean="0"/>
              <a:t> stilā</a:t>
            </a:r>
            <a:r>
              <a:rPr lang="en-US" dirty="0" smtClean="0"/>
              <a:t> </a:t>
            </a:r>
            <a:r>
              <a:rPr lang="en-US" dirty="0"/>
              <a:t>(!)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login</a:t>
            </a:r>
            <a:r>
              <a:rPr lang="lv-LV" dirty="0" smtClean="0"/>
              <a:t>: </a:t>
            </a:r>
            <a:r>
              <a:rPr lang="lv-LV" dirty="0" smtClean="0">
                <a:solidFill>
                  <a:srgbClr val="CC00FF"/>
                </a:solidFill>
              </a:rPr>
              <a:t>Jānis</a:t>
            </a:r>
          </a:p>
          <a:p>
            <a:endParaRPr lang="lv-LV" dirty="0" smtClean="0"/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33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Server</a:t>
            </a:r>
            <a:r>
              <a:rPr lang="lv-LV" dirty="0" smtClean="0"/>
              <a:t>a atmiņai jābūt</a:t>
            </a:r>
            <a:r>
              <a:rPr lang="lv-LV" dirty="0"/>
              <a:t> </a:t>
            </a:r>
            <a:r>
              <a:rPr lang="lv-LV" dirty="0" err="1" smtClean="0"/>
              <a:t>Hārvarda</a:t>
            </a:r>
            <a:r>
              <a:rPr lang="lv-LV" dirty="0" smtClean="0"/>
              <a:t> stilā</a:t>
            </a:r>
            <a:r>
              <a:rPr lang="en-US" dirty="0" smtClean="0"/>
              <a:t> </a:t>
            </a:r>
            <a:r>
              <a:rPr lang="en-US" dirty="0"/>
              <a:t>(!)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login</a:t>
            </a:r>
            <a:r>
              <a:rPr lang="lv-LV" dirty="0" smtClean="0"/>
              <a:t>: </a:t>
            </a:r>
            <a:r>
              <a:rPr lang="en-US" dirty="0" smtClean="0">
                <a:solidFill>
                  <a:srgbClr val="CC00FF"/>
                </a:solidFill>
              </a:rPr>
              <a:t>&lt;script&gt;alert</a:t>
            </a:r>
            <a:r>
              <a:rPr lang="en-US" dirty="0">
                <a:solidFill>
                  <a:srgbClr val="CC00FF"/>
                </a:solidFill>
              </a:rPr>
              <a:t>(“ha-ha</a:t>
            </a:r>
            <a:r>
              <a:rPr lang="en-US" dirty="0" smtClean="0">
                <a:solidFill>
                  <a:srgbClr val="CC00FF"/>
                </a:solidFill>
              </a:rPr>
              <a:t>!”);...</a:t>
            </a:r>
            <a:endParaRPr lang="lv-LV" dirty="0" smtClean="0">
              <a:solidFill>
                <a:srgbClr val="CC00FF"/>
              </a:solidFill>
            </a:endParaRPr>
          </a:p>
          <a:p>
            <a:endParaRPr lang="lv-LV" dirty="0" smtClean="0"/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15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</a:t>
            </a:r>
            <a:r>
              <a:rPr lang="lv-LV" dirty="0"/>
              <a:t>a atmiņai jābūt </a:t>
            </a:r>
            <a:r>
              <a:rPr lang="lv-LV" dirty="0" err="1"/>
              <a:t>Hārvarda</a:t>
            </a:r>
            <a:r>
              <a:rPr lang="lv-LV" dirty="0"/>
              <a:t> stilā</a:t>
            </a:r>
            <a:r>
              <a:rPr lang="en-US" dirty="0"/>
              <a:t> (!)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err="1" smtClean="0"/>
              <a:t>Hello</a:t>
            </a:r>
            <a:r>
              <a:rPr lang="lv-LV" dirty="0" smtClean="0"/>
              <a:t>, </a:t>
            </a:r>
            <a:r>
              <a:rPr lang="lv-LV" dirty="0" smtClean="0">
                <a:solidFill>
                  <a:srgbClr val="CC00FF"/>
                </a:solidFill>
              </a:rPr>
              <a:t>&lt;</a:t>
            </a:r>
            <a:r>
              <a:rPr lang="en-US" dirty="0">
                <a:solidFill>
                  <a:srgbClr val="CC00FF"/>
                </a:solidFill>
              </a:rPr>
              <a:t>script&gt;alert(“ha-ha!”);...</a:t>
            </a:r>
            <a:endParaRPr lang="lv-LV" dirty="0">
              <a:solidFill>
                <a:srgbClr val="CC00FF"/>
              </a:solidFill>
            </a:endParaRPr>
          </a:p>
          <a:p>
            <a:endParaRPr lang="lv-LV" dirty="0" smtClean="0"/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89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</a:t>
            </a:r>
            <a:r>
              <a:rPr lang="lv-LV" dirty="0"/>
              <a:t>a atmiņai jābūt </a:t>
            </a:r>
            <a:r>
              <a:rPr lang="lv-LV" dirty="0" err="1"/>
              <a:t>Hārvarda</a:t>
            </a:r>
            <a:r>
              <a:rPr lang="lv-LV" dirty="0"/>
              <a:t> stilā</a:t>
            </a:r>
            <a:r>
              <a:rPr lang="en-US" dirty="0"/>
              <a:t> (!)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login</a:t>
            </a:r>
            <a:r>
              <a:rPr lang="lv-LV" dirty="0" smtClean="0"/>
              <a:t>: </a:t>
            </a:r>
            <a:r>
              <a:rPr lang="en-US" dirty="0" smtClean="0">
                <a:solidFill>
                  <a:srgbClr val="CC00FF"/>
                </a:solidFill>
              </a:rPr>
              <a:t>&lt;</a:t>
            </a:r>
            <a:r>
              <a:rPr lang="en-US" dirty="0" err="1" smtClean="0">
                <a:solidFill>
                  <a:srgbClr val="CC00FF"/>
                </a:solidFill>
              </a:rPr>
              <a:t>scr</a:t>
            </a:r>
            <a:r>
              <a:rPr lang="en-US" dirty="0" smtClean="0">
                <a:solidFill>
                  <a:srgbClr val="CC00FF"/>
                </a:solidFill>
              </a:rPr>
              <a:t>&lt;script&gt;</a:t>
            </a:r>
            <a:r>
              <a:rPr lang="en-US" dirty="0" err="1" smtClean="0">
                <a:solidFill>
                  <a:srgbClr val="CC00FF"/>
                </a:solidFill>
              </a:rPr>
              <a:t>ipt</a:t>
            </a:r>
            <a:r>
              <a:rPr lang="en-US" dirty="0" smtClean="0">
                <a:solidFill>
                  <a:srgbClr val="CC00FF"/>
                </a:solidFill>
              </a:rPr>
              <a:t>&gt;alert</a:t>
            </a:r>
            <a:r>
              <a:rPr lang="en-US" dirty="0">
                <a:solidFill>
                  <a:srgbClr val="CC00FF"/>
                </a:solidFill>
              </a:rPr>
              <a:t>(“ha-ha</a:t>
            </a:r>
            <a:r>
              <a:rPr lang="en-US" dirty="0" smtClean="0">
                <a:solidFill>
                  <a:srgbClr val="CC00FF"/>
                </a:solidFill>
              </a:rPr>
              <a:t>!”);...</a:t>
            </a:r>
            <a:endParaRPr lang="lv-LV" dirty="0" smtClean="0">
              <a:solidFill>
                <a:srgbClr val="CC00FF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538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</a:t>
            </a:r>
            <a:r>
              <a:rPr lang="lv-LV" dirty="0"/>
              <a:t>a atmiņai jābūt </a:t>
            </a:r>
            <a:r>
              <a:rPr lang="lv-LV" dirty="0" err="1"/>
              <a:t>Hārvarda</a:t>
            </a:r>
            <a:r>
              <a:rPr lang="lv-LV" dirty="0"/>
              <a:t> stilā</a:t>
            </a:r>
            <a:r>
              <a:rPr lang="en-US" dirty="0"/>
              <a:t> (!)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1157801" y="1063229"/>
            <a:ext cx="691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smtClean="0"/>
              <a:t>http://students.com?studentId=117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3641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Server</a:t>
            </a:r>
            <a:r>
              <a:rPr lang="lv-LV" dirty="0"/>
              <a:t>a atmiņai jābūt </a:t>
            </a:r>
            <a:r>
              <a:rPr lang="lv-LV" dirty="0" err="1"/>
              <a:t>Hārvarda</a:t>
            </a:r>
            <a:r>
              <a:rPr lang="lv-LV" dirty="0"/>
              <a:t> stilā</a:t>
            </a:r>
            <a:r>
              <a:rPr lang="en-US" dirty="0"/>
              <a:t> (!)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39" y="1626493"/>
            <a:ext cx="11430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361" y="1526035"/>
            <a:ext cx="336232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73" y="2358238"/>
            <a:ext cx="3829050" cy="8953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52359" y="2011810"/>
            <a:ext cx="921123" cy="379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7099145" y="2818744"/>
            <a:ext cx="921123" cy="37932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ight Arrow 8"/>
          <p:cNvSpPr/>
          <p:nvPr/>
        </p:nvSpPr>
        <p:spPr>
          <a:xfrm>
            <a:off x="3289593" y="2727247"/>
            <a:ext cx="563880" cy="350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1157801" y="1063229"/>
            <a:ext cx="421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http://students.com?studentId=117 </a:t>
            </a:r>
            <a:r>
              <a:rPr lang="lv-LV" dirty="0" err="1" smtClean="0">
                <a:solidFill>
                  <a:srgbClr val="CC00FF"/>
                </a:solidFill>
              </a:rPr>
              <a:t>or</a:t>
            </a:r>
            <a:r>
              <a:rPr lang="lv-LV" dirty="0" smtClean="0">
                <a:solidFill>
                  <a:srgbClr val="CC00FF"/>
                </a:solidFill>
              </a:rPr>
              <a:t> 1=1</a:t>
            </a:r>
            <a:endParaRPr lang="lv-LV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OWLGrEd</a:t>
            </a:r>
            <a:r>
              <a:rPr lang="en-US" i="1" dirty="0"/>
              <a:t> </a:t>
            </a:r>
            <a:r>
              <a:rPr lang="lv-LV" dirty="0" smtClean="0"/>
              <a:t>drošības caurums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Spraudņa (</a:t>
            </a:r>
            <a:r>
              <a:rPr lang="lv-LV" i="1" dirty="0"/>
              <a:t>p</a:t>
            </a:r>
            <a:r>
              <a:rPr lang="en-US" i="1" dirty="0" err="1" smtClean="0"/>
              <a:t>lugin</a:t>
            </a:r>
            <a:r>
              <a:rPr lang="lv-LV" dirty="0" smtClean="0"/>
              <a:t>) kods ir </a:t>
            </a:r>
            <a:r>
              <a:rPr lang="lv-LV" i="1" dirty="0" err="1" smtClean="0"/>
              <a:t>OWLGrEd</a:t>
            </a:r>
            <a:r>
              <a:rPr lang="lv-LV" dirty="0" smtClean="0"/>
              <a:t> projekta sastāvdaļa</a:t>
            </a:r>
          </a:p>
          <a:p>
            <a:r>
              <a:rPr lang="lv-LV" dirty="0" smtClean="0"/>
              <a:t>To var modificēt</a:t>
            </a:r>
            <a:endParaRPr lang="en-US" dirty="0"/>
          </a:p>
          <a:p>
            <a:r>
              <a:rPr lang="lv-LV" dirty="0" smtClean="0"/>
              <a:t>Projektu pēc tam augšupielādē un atver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406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Hārvarda</a:t>
            </a:r>
            <a:r>
              <a:rPr lang="lv-LV" dirty="0"/>
              <a:t> </a:t>
            </a:r>
            <a:r>
              <a:rPr lang="lv-LV" dirty="0" smtClean="0"/>
              <a:t>arhitektūra</a:t>
            </a:r>
            <a:r>
              <a:rPr lang="en-US" dirty="0" smtClean="0"/>
              <a:t> </a:t>
            </a:r>
            <a:r>
              <a:rPr lang="en-US" dirty="0"/>
              <a:t>(1937)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2050" name="Picture 2" descr="https://upload.wikimedia.org/wikipedia/commons/thumb/3/3f/Harvard_architecture.svg/1512px-Harvard_archite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34" y="770336"/>
            <a:ext cx="6010729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934" y="3216386"/>
            <a:ext cx="2883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dat</a:t>
            </a:r>
            <a:r>
              <a:rPr lang="lv-LV" dirty="0" smtClean="0"/>
              <a:t>i</a:t>
            </a:r>
            <a:r>
              <a:rPr lang="en-US" dirty="0" smtClean="0"/>
              <a:t> </a:t>
            </a:r>
            <a:r>
              <a:rPr lang="en-US" dirty="0"/>
              <a:t>|| </a:t>
            </a:r>
            <a:r>
              <a:rPr lang="lv-LV" dirty="0" smtClean="0"/>
              <a:t>atmiņa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var fiziski atšķirties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lieto procesora kešatmiņā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10506" cy="857250"/>
          </a:xfrm>
        </p:spPr>
        <p:txBody>
          <a:bodyPr>
            <a:normAutofit/>
          </a:bodyPr>
          <a:lstStyle/>
          <a:p>
            <a:r>
              <a:rPr lang="lv-LV" dirty="0"/>
              <a:t>R</a:t>
            </a:r>
            <a:r>
              <a:rPr lang="lv-LV" dirty="0" smtClean="0"/>
              <a:t>isinājums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smtClean="0"/>
              <a:t>Atļaut tikai datus un tikai noteiktā formātā (dati=modelis=objektu grafs); datus nav atļauts izpildīt </a:t>
            </a:r>
          </a:p>
          <a:p>
            <a:pPr lvl="1"/>
            <a:r>
              <a:rPr lang="lv-LV" dirty="0" smtClean="0"/>
              <a:t>sanāk </a:t>
            </a:r>
            <a:r>
              <a:rPr lang="lv-LV" dirty="0" err="1" smtClean="0"/>
              <a:t>Hārvarda</a:t>
            </a:r>
            <a:r>
              <a:rPr lang="lv-LV" dirty="0" smtClean="0"/>
              <a:t> stila atmiņa (!)</a:t>
            </a:r>
          </a:p>
          <a:p>
            <a:r>
              <a:rPr lang="lv-LV" dirty="0" smtClean="0"/>
              <a:t>Piereģistrēt uz servera atļautās procedūras (</a:t>
            </a:r>
            <a:r>
              <a:rPr lang="lv-LV" i="1" dirty="0" err="1" smtClean="0"/>
              <a:t>web</a:t>
            </a:r>
            <a:r>
              <a:rPr lang="lv-LV" i="1" dirty="0" smtClean="0"/>
              <a:t> </a:t>
            </a:r>
            <a:r>
              <a:rPr lang="lv-LV" i="1" dirty="0" err="1" smtClean="0"/>
              <a:t>calls</a:t>
            </a:r>
            <a:r>
              <a:rPr lang="lv-LV" dirty="0" smtClean="0"/>
              <a:t>)</a:t>
            </a:r>
          </a:p>
          <a:p>
            <a:r>
              <a:rPr lang="lv-LV" dirty="0" smtClean="0"/>
              <a:t>Datos var glabāties atsauces uz atļautajām</a:t>
            </a:r>
            <a:br>
              <a:rPr lang="lv-LV" dirty="0" smtClean="0"/>
            </a:br>
            <a:r>
              <a:rPr lang="lv-LV" dirty="0" smtClean="0"/>
              <a:t>procedūrām (</a:t>
            </a:r>
            <a:r>
              <a:rPr lang="lv-LV" i="1" dirty="0" err="1" smtClean="0"/>
              <a:t>web</a:t>
            </a:r>
            <a:r>
              <a:rPr lang="lv-LV" i="1" dirty="0" smtClean="0"/>
              <a:t> </a:t>
            </a:r>
            <a:r>
              <a:rPr lang="lv-LV" i="1" dirty="0" err="1" smtClean="0"/>
              <a:t>calls</a:t>
            </a:r>
            <a:r>
              <a:rPr lang="lv-LV" dirty="0" smtClean="0"/>
              <a:t>), bet pašas procedūras glabājas un izpildās atsevišķi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</a:t>
            </a:r>
            <a:r>
              <a:rPr lang="lv-LV" dirty="0" smtClean="0"/>
              <a:t>ā</a:t>
            </a:r>
            <a:r>
              <a:rPr lang="en-US" dirty="0" err="1" smtClean="0"/>
              <a:t>rvard</a:t>
            </a:r>
            <a:r>
              <a:rPr lang="lv-LV" dirty="0" smtClean="0"/>
              <a:t>a</a:t>
            </a:r>
            <a:r>
              <a:rPr lang="en-US" dirty="0" smtClean="0"/>
              <a:t>-</a:t>
            </a:r>
            <a:r>
              <a:rPr lang="en-US" dirty="0" err="1" smtClean="0"/>
              <a:t>st</a:t>
            </a:r>
            <a:r>
              <a:rPr lang="lv-LV" dirty="0" err="1" smtClean="0"/>
              <a:t>ila</a:t>
            </a:r>
            <a:r>
              <a:rPr lang="lv-LV" dirty="0" smtClean="0"/>
              <a:t> atmiņas priekšrocības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Server</a:t>
            </a:r>
            <a:r>
              <a:rPr lang="lv-LV" dirty="0" smtClean="0"/>
              <a:t>a puses kods parasti vajadzīgs tikai servera pusē, bet klienta puses kods – klienta pusē; nevajag dublicēt kodu</a:t>
            </a:r>
            <a:endParaRPr lang="en-US" dirty="0"/>
          </a:p>
          <a:p>
            <a:r>
              <a:rPr lang="lv-LV" dirty="0" smtClean="0"/>
              <a:t>Ja kodu tomēr vajag pārsūtīt, tad to ir vieglāk izdarīt caur </a:t>
            </a:r>
            <a:r>
              <a:rPr lang="en-US" dirty="0" smtClean="0"/>
              <a:t>HTTP</a:t>
            </a:r>
            <a:r>
              <a:rPr lang="lv-LV" dirty="0" smtClean="0"/>
              <a:t>, nevis kodēt atmiņā</a:t>
            </a:r>
          </a:p>
          <a:p>
            <a:r>
              <a:rPr lang="lv-LV" dirty="0" smtClean="0"/>
              <a:t>Drošības apsvērumi</a:t>
            </a:r>
          </a:p>
          <a:p>
            <a:r>
              <a:rPr lang="lv-LV" dirty="0" smtClean="0"/>
              <a:t>Atmiņu vajag taupīt (servera RAM jāsadala starp visiem lietotājiem)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lv-LV" dirty="0" smtClean="0"/>
              <a:t>Atmiņa: </a:t>
            </a:r>
            <a:br>
              <a:rPr lang="lv-LV" dirty="0" smtClean="0"/>
            </a:br>
            <a:r>
              <a:rPr lang="en-US" dirty="0" smtClean="0"/>
              <a:t>Mode</a:t>
            </a:r>
            <a:r>
              <a:rPr lang="lv-LV" dirty="0" err="1" smtClean="0"/>
              <a:t>ļu</a:t>
            </a:r>
            <a:r>
              <a:rPr lang="en-US" dirty="0" smtClean="0"/>
              <a:t> Repo</a:t>
            </a:r>
            <a:r>
              <a:rPr lang="lv-LV" dirty="0" smtClean="0"/>
              <a:t>z</a:t>
            </a:r>
            <a:r>
              <a:rPr lang="en-US" dirty="0" err="1" smtClean="0"/>
              <a:t>itor</a:t>
            </a:r>
            <a:r>
              <a:rPr lang="lv-LV" dirty="0" err="1" smtClean="0"/>
              <a:t>ijs</a:t>
            </a:r>
            <a:r>
              <a:rPr lang="en-US" dirty="0" smtClean="0"/>
              <a:t> </a:t>
            </a:r>
            <a:r>
              <a:rPr lang="en-US" dirty="0"/>
              <a:t>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617"/>
            <a:ext cx="8229600" cy="3394472"/>
          </a:xfrm>
        </p:spPr>
        <p:txBody>
          <a:bodyPr>
            <a:normAutofit/>
          </a:bodyPr>
          <a:lstStyle/>
          <a:p>
            <a:pPr lvl="1"/>
            <a:r>
              <a:rPr lang="lv-LV" dirty="0" smtClean="0"/>
              <a:t>Atmiņa = modelis (grafs)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lv-LV" dirty="0" smtClean="0"/>
              <a:t>efektīvāks par JR un </a:t>
            </a:r>
            <a:r>
              <a:rPr lang="lv-LV" dirty="0" err="1" smtClean="0"/>
              <a:t>MongoDB</a:t>
            </a:r>
            <a:endParaRPr lang="en-US" i="1" dirty="0"/>
          </a:p>
          <a:p>
            <a:pPr lvl="1"/>
            <a:r>
              <a:rPr lang="lv-LV" dirty="0" smtClean="0"/>
              <a:t>«</a:t>
            </a:r>
            <a:r>
              <a:rPr lang="lv-LV" dirty="0" err="1" smtClean="0"/>
              <a:t>in-memory</a:t>
            </a:r>
            <a:r>
              <a:rPr lang="lv-LV" dirty="0" smtClean="0"/>
              <a:t>», bet atbalsta</a:t>
            </a:r>
            <a:br>
              <a:rPr lang="lv-LV" dirty="0" smtClean="0"/>
            </a:br>
            <a:r>
              <a:rPr lang="lv-LV" dirty="0" smtClean="0"/>
              <a:t>atmiņā kartētus failus (</a:t>
            </a:r>
            <a:r>
              <a:rPr lang="lv-LV" dirty="0" err="1" smtClean="0"/>
              <a:t>memory-mapped</a:t>
            </a:r>
            <a:r>
              <a:rPr lang="lv-LV" dirty="0" smtClean="0"/>
              <a:t> </a:t>
            </a:r>
            <a:r>
              <a:rPr lang="lv-LV" dirty="0" err="1" smtClean="0"/>
              <a:t>files</a:t>
            </a:r>
            <a:r>
              <a:rPr lang="lv-LV" dirty="0" smtClean="0"/>
              <a:t>)</a:t>
            </a:r>
            <a:endParaRPr lang="en-US" dirty="0"/>
          </a:p>
          <a:p>
            <a:pPr lvl="1"/>
            <a:r>
              <a:rPr lang="lv-LV" dirty="0" smtClean="0"/>
              <a:t>kodējums, ko var pa tiešo sinhronizēt caur</a:t>
            </a:r>
            <a:br>
              <a:rPr lang="lv-LV" dirty="0" smtClean="0"/>
            </a:br>
            <a:r>
              <a:rPr lang="en-US" i="1" dirty="0" smtClean="0"/>
              <a:t>web sockets</a:t>
            </a:r>
            <a:r>
              <a:rPr lang="lv-LV" i="1" dirty="0" smtClean="0"/>
              <a:t> </a:t>
            </a:r>
            <a:r>
              <a:rPr lang="lv-LV" dirty="0" smtClean="0"/>
              <a:t>(tīmekļa uzmavas/</a:t>
            </a:r>
            <a:r>
              <a:rPr lang="lv-LV" dirty="0" err="1" smtClean="0"/>
              <a:t>līgzdas</a:t>
            </a:r>
            <a:r>
              <a:rPr lang="lv-LV" dirty="0" smtClean="0"/>
              <a:t>?)</a:t>
            </a:r>
            <a:endParaRPr lang="en-US" sz="2000" dirty="0"/>
          </a:p>
        </p:txBody>
      </p:sp>
      <p:pic>
        <p:nvPicPr>
          <p:cNvPr id="2050" name="Picture 2" descr="Database Disk Storag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33" y="163403"/>
            <a:ext cx="2266501" cy="26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lv-LV" dirty="0" smtClean="0"/>
              <a:t>Atmiņa: </a:t>
            </a:r>
            <a:br>
              <a:rPr lang="lv-LV" dirty="0" smtClean="0"/>
            </a:br>
            <a:r>
              <a:rPr lang="en-US" dirty="0" smtClean="0"/>
              <a:t>Mode</a:t>
            </a:r>
            <a:r>
              <a:rPr lang="lv-LV" dirty="0" err="1" smtClean="0"/>
              <a:t>ļu</a:t>
            </a:r>
            <a:r>
              <a:rPr lang="en-US" dirty="0" smtClean="0"/>
              <a:t> Repo</a:t>
            </a:r>
            <a:r>
              <a:rPr lang="lv-LV" dirty="0" smtClean="0"/>
              <a:t>z</a:t>
            </a:r>
            <a:r>
              <a:rPr lang="en-US" dirty="0" err="1" smtClean="0"/>
              <a:t>itor</a:t>
            </a:r>
            <a:r>
              <a:rPr lang="lv-LV" dirty="0" err="1" smtClean="0"/>
              <a:t>ijs</a:t>
            </a:r>
            <a:r>
              <a:rPr lang="en-US" dirty="0" smtClean="0"/>
              <a:t> </a:t>
            </a:r>
            <a:r>
              <a:rPr lang="en-US" dirty="0"/>
              <a:t>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617"/>
            <a:ext cx="8229600" cy="3394472"/>
          </a:xfrm>
        </p:spPr>
        <p:txBody>
          <a:bodyPr>
            <a:normAutofit/>
          </a:bodyPr>
          <a:lstStyle/>
          <a:p>
            <a:pPr lvl="1"/>
            <a:r>
              <a:rPr lang="lv-LV" dirty="0" smtClean="0"/>
              <a:t>Atmiņa = modelis (grafs)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lv-LV" dirty="0" smtClean="0"/>
              <a:t>efektīvāks par JR un </a:t>
            </a:r>
            <a:r>
              <a:rPr lang="lv-LV" dirty="0" err="1" smtClean="0"/>
              <a:t>MongoDB</a:t>
            </a:r>
            <a:endParaRPr lang="en-US" i="1" dirty="0"/>
          </a:p>
          <a:p>
            <a:pPr lvl="1"/>
            <a:r>
              <a:rPr lang="lv-LV" dirty="0" smtClean="0"/>
              <a:t>«</a:t>
            </a:r>
            <a:r>
              <a:rPr lang="lv-LV" dirty="0" err="1" smtClean="0"/>
              <a:t>in-memory</a:t>
            </a:r>
            <a:r>
              <a:rPr lang="lv-LV" dirty="0" smtClean="0"/>
              <a:t>», bet atbalsta</a:t>
            </a:r>
            <a:br>
              <a:rPr lang="lv-LV" dirty="0" smtClean="0"/>
            </a:br>
            <a:r>
              <a:rPr lang="lv-LV" dirty="0" smtClean="0"/>
              <a:t>atmiņā kartētus failus (</a:t>
            </a:r>
            <a:r>
              <a:rPr lang="lv-LV" dirty="0" err="1" smtClean="0"/>
              <a:t>memory-mapped</a:t>
            </a:r>
            <a:r>
              <a:rPr lang="lv-LV" dirty="0" smtClean="0"/>
              <a:t> </a:t>
            </a:r>
            <a:r>
              <a:rPr lang="lv-LV" dirty="0" err="1" smtClean="0"/>
              <a:t>files</a:t>
            </a:r>
            <a:r>
              <a:rPr lang="lv-LV" dirty="0" smtClean="0"/>
              <a:t>)</a:t>
            </a:r>
            <a:endParaRPr lang="en-US" dirty="0"/>
          </a:p>
          <a:p>
            <a:pPr lvl="1"/>
            <a:r>
              <a:rPr lang="lv-LV" dirty="0" smtClean="0"/>
              <a:t>kodējums, ko var pa tiešo sinhronizēt caur</a:t>
            </a:r>
            <a:br>
              <a:rPr lang="lv-LV" dirty="0" smtClean="0"/>
            </a:br>
            <a:r>
              <a:rPr lang="en-US" i="1" dirty="0" smtClean="0"/>
              <a:t>web sockets</a:t>
            </a:r>
            <a:r>
              <a:rPr lang="lv-LV" i="1" dirty="0" smtClean="0"/>
              <a:t> </a:t>
            </a:r>
            <a:r>
              <a:rPr lang="lv-LV" dirty="0" smtClean="0"/>
              <a:t>(tīmekļa uzmavas/</a:t>
            </a:r>
            <a:r>
              <a:rPr lang="lv-LV" dirty="0" err="1" smtClean="0"/>
              <a:t>līgzdas</a:t>
            </a:r>
            <a:r>
              <a:rPr lang="lv-LV" dirty="0" smtClean="0"/>
              <a:t>?)</a:t>
            </a:r>
            <a:endParaRPr lang="en-US" sz="2000" dirty="0"/>
          </a:p>
        </p:txBody>
      </p:sp>
      <p:pic>
        <p:nvPicPr>
          <p:cNvPr id="2050" name="Picture 2" descr="Database Disk Storag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33" y="163403"/>
            <a:ext cx="2266501" cy="26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9422" y="1905988"/>
            <a:ext cx="47022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800" dirty="0" smtClean="0">
                <a:solidFill>
                  <a:srgbClr val="CC00FF"/>
                </a:solidFill>
              </a:rPr>
              <a:t>publicēts!</a:t>
            </a:r>
            <a:endParaRPr lang="lv-LV" sz="8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95" y="987712"/>
            <a:ext cx="6265009" cy="31680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Procesori...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542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95" y="987712"/>
            <a:ext cx="6265009" cy="31680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Procesori...</a:t>
            </a:r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263236" y="4260273"/>
            <a:ext cx="187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«</a:t>
            </a:r>
            <a:r>
              <a:rPr lang="lv-LV" dirty="0" err="1" smtClean="0"/>
              <a:t>web</a:t>
            </a:r>
            <a:r>
              <a:rPr lang="lv-LV" dirty="0" smtClean="0"/>
              <a:t> </a:t>
            </a:r>
            <a:r>
              <a:rPr lang="lv-LV" dirty="0" err="1" smtClean="0"/>
              <a:t>processors</a:t>
            </a:r>
            <a:r>
              <a:rPr lang="lv-LV" dirty="0" smtClean="0"/>
              <a:t>»</a:t>
            </a:r>
            <a:endParaRPr lang="lv-LV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96636" y="3332018"/>
            <a:ext cx="775855" cy="921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35182" y="3574473"/>
            <a:ext cx="2556163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04455" y="3415145"/>
            <a:ext cx="4655127" cy="845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Atmiņa, </a:t>
            </a:r>
            <a:r>
              <a:rPr lang="lv-LV" dirty="0" smtClean="0"/>
              <a:t>procesori... un I/O ierīces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949055"/>
            <a:ext cx="5045124" cy="40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4" y="1409699"/>
            <a:ext cx="7396595" cy="27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</a:t>
            </a:r>
            <a:r>
              <a:rPr lang="en-US" dirty="0" smtClean="0"/>
              <a:t> </a:t>
            </a:r>
            <a:r>
              <a:rPr lang="en-US" dirty="0" err="1" smtClean="0"/>
              <a:t>Neimans</a:t>
            </a:r>
            <a:r>
              <a:rPr lang="en-US" dirty="0" smtClean="0"/>
              <a:t>?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" y="2015584"/>
            <a:ext cx="4789277" cy="1763605"/>
          </a:xfrm>
          <a:prstGeom prst="rect">
            <a:avLst/>
          </a:prstGeom>
        </p:spPr>
      </p:pic>
      <p:pic>
        <p:nvPicPr>
          <p:cNvPr id="5" name="Picture 2" descr="https://upload.wikimedia.org/wikipedia/commons/thumb/e/e5/Von_Neumann_Architecture.svg/510px-Von_Neumann_Archite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61" y="1859280"/>
            <a:ext cx="3670277" cy="21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fon</a:t>
            </a:r>
            <a:r>
              <a:rPr lang="en-US" dirty="0" smtClean="0"/>
              <a:t> Ne</a:t>
            </a:r>
            <a:r>
              <a:rPr lang="lv-LV" dirty="0" smtClean="0"/>
              <a:t>i</a:t>
            </a:r>
            <a:r>
              <a:rPr lang="en-US" dirty="0" smtClean="0"/>
              <a:t>man</a:t>
            </a:r>
            <a:r>
              <a:rPr lang="lv-LV" dirty="0" smtClean="0"/>
              <a:t>s</a:t>
            </a:r>
            <a:r>
              <a:rPr lang="en-US" dirty="0" smtClean="0"/>
              <a:t>? </a:t>
            </a:r>
            <a:r>
              <a:rPr lang="lv-LV" dirty="0" smtClean="0"/>
              <a:t>vai</a:t>
            </a:r>
            <a:r>
              <a:rPr lang="en-US" dirty="0" smtClean="0"/>
              <a:t> H</a:t>
            </a:r>
            <a:r>
              <a:rPr lang="lv-LV" dirty="0" smtClean="0"/>
              <a:t>ā</a:t>
            </a:r>
            <a:r>
              <a:rPr lang="en-US" dirty="0" err="1" smtClean="0"/>
              <a:t>rvard</a:t>
            </a:r>
            <a:r>
              <a:rPr lang="lv-LV" dirty="0" smtClean="0"/>
              <a:t>s</a:t>
            </a:r>
            <a:r>
              <a:rPr lang="en-US" dirty="0" smtClean="0"/>
              <a:t>?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" y="2015584"/>
            <a:ext cx="4789277" cy="1763605"/>
          </a:xfrm>
          <a:prstGeom prst="rect">
            <a:avLst/>
          </a:prstGeom>
        </p:spPr>
      </p:pic>
      <p:pic>
        <p:nvPicPr>
          <p:cNvPr id="5" name="Picture 2" descr="https://upload.wikimedia.org/wikipedia/commons/thumb/e/e5/Von_Neumann_Architecture.svg/510px-Von_Neumann_Archite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61" y="1859280"/>
            <a:ext cx="3670277" cy="21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059180" y="2781300"/>
            <a:ext cx="2857500" cy="1539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1866900" y="3779189"/>
            <a:ext cx="15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lv-LV" dirty="0" smtClean="0"/>
              <a:t>ā</a:t>
            </a:r>
            <a:r>
              <a:rPr lang="en-US" dirty="0" err="1" smtClean="0"/>
              <a:t>rvard</a:t>
            </a:r>
            <a:r>
              <a:rPr lang="lv-LV" dirty="0" smtClean="0"/>
              <a:t>a daļa</a:t>
            </a:r>
            <a:r>
              <a:rPr lang="en-US" dirty="0" smtClean="0"/>
              <a:t>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134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115"/>
            <a:ext cx="8229600" cy="2844960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Katra arhitektūra apraksta </a:t>
            </a:r>
            <a:r>
              <a:rPr lang="lv-LV" u="sng" dirty="0" smtClean="0"/>
              <a:t>vienu</a:t>
            </a:r>
            <a:r>
              <a:rPr lang="en-US" dirty="0" smtClean="0"/>
              <a:t> </a:t>
            </a:r>
            <a:r>
              <a:rPr lang="lv-LV" dirty="0" smtClean="0"/>
              <a:t>datoru</a:t>
            </a:r>
            <a:endParaRPr lang="en-US" dirty="0" smtClean="0"/>
          </a:p>
          <a:p>
            <a:pPr lvl="1"/>
            <a:r>
              <a:rPr lang="lv-LV" dirty="0" smtClean="0"/>
              <a:t>abas arhitektūras parādījās pirms slavenā</a:t>
            </a:r>
            <a:br>
              <a:rPr lang="lv-LV" dirty="0" smtClean="0"/>
            </a:br>
            <a:r>
              <a:rPr lang="en-US" dirty="0" err="1" smtClean="0"/>
              <a:t>Vannevar</a:t>
            </a:r>
            <a:r>
              <a:rPr lang="lv-LV" dirty="0" smtClean="0"/>
              <a:t>a</a:t>
            </a:r>
            <a:r>
              <a:rPr lang="en-US" dirty="0" smtClean="0"/>
              <a:t> Bu</a:t>
            </a:r>
            <a:r>
              <a:rPr lang="lv-LV" dirty="0" err="1" smtClean="0"/>
              <a:t>ša</a:t>
            </a:r>
            <a:r>
              <a:rPr lang="lv-LV" dirty="0" smtClean="0"/>
              <a:t> raksta</a:t>
            </a:r>
            <a:endParaRPr lang="en-US" dirty="0" smtClean="0"/>
          </a:p>
          <a:p>
            <a:r>
              <a:rPr lang="lv-LV" dirty="0" smtClean="0"/>
              <a:t>«Viena datora </a:t>
            </a:r>
            <a:r>
              <a:rPr lang="lv-LV" dirty="0"/>
              <a:t>pieņēmums</a:t>
            </a:r>
            <a:r>
              <a:rPr lang="lv-LV" dirty="0" smtClean="0"/>
              <a:t>» programmētāju domāšanā </a:t>
            </a:r>
          </a:p>
          <a:p>
            <a:pPr lvl="1"/>
            <a:r>
              <a:rPr lang="lv-LV" dirty="0" smtClean="0"/>
              <a:t>resursi </a:t>
            </a:r>
            <a:r>
              <a:rPr lang="en-US" dirty="0" smtClean="0"/>
              <a:t>(</a:t>
            </a:r>
            <a:r>
              <a:rPr lang="lv-LV" dirty="0" smtClean="0"/>
              <a:t>procesors, atmiņa, I/O ierīces) ir uz vietas</a:t>
            </a:r>
          </a:p>
          <a:p>
            <a:pPr lvl="1"/>
            <a:r>
              <a:rPr lang="lv-LV" dirty="0" smtClean="0"/>
              <a:t>tīkls kā I/O ierīce</a:t>
            </a:r>
            <a:endParaRPr lang="lv-LV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lv-LV" dirty="0"/>
              <a:t>«Viena datora </a:t>
            </a:r>
            <a:r>
              <a:rPr lang="lv-LV" dirty="0" smtClean="0"/>
              <a:t>pieņēmums» </a:t>
            </a:r>
            <a:r>
              <a:rPr lang="lv-LV" baseline="30000" dirty="0" smtClean="0"/>
              <a:t>©</a:t>
            </a:r>
            <a:br>
              <a:rPr lang="lv-LV" baseline="30000" dirty="0" smtClean="0"/>
            </a:br>
            <a:r>
              <a:rPr lang="en-US" baseline="30000" dirty="0" smtClean="0"/>
              <a:t>Single-computer assumption</a:t>
            </a:r>
            <a:r>
              <a:rPr lang="en-US" dirty="0" smtClean="0"/>
              <a:t> </a:t>
            </a:r>
            <a:endParaRPr lang="lv-LV" baseline="30000" dirty="0"/>
          </a:p>
        </p:txBody>
      </p:sp>
    </p:spTree>
    <p:extLst>
      <p:ext uri="{BB962C8B-B14F-4D97-AF65-F5344CB8AC3E}">
        <p14:creationId xmlns:p14="http://schemas.microsoft.com/office/powerpoint/2010/main" val="38889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Kodoli</a:t>
            </a:r>
            <a:r>
              <a:rPr lang="en-US" dirty="0" smtClean="0"/>
              <a:t> (</a:t>
            </a:r>
            <a:r>
              <a:rPr lang="en-US" i="1" dirty="0" smtClean="0"/>
              <a:t>cores</a:t>
            </a:r>
            <a:r>
              <a:rPr lang="en-US" dirty="0" smtClean="0"/>
              <a:t>)?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Procesori</a:t>
            </a:r>
            <a:r>
              <a:rPr lang="en-US" dirty="0" smtClean="0"/>
              <a:t>?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" y="2015584"/>
            <a:ext cx="4789277" cy="1763605"/>
          </a:xfrm>
          <a:prstGeom prst="rect">
            <a:avLst/>
          </a:prstGeom>
        </p:spPr>
      </p:pic>
      <p:pic>
        <p:nvPicPr>
          <p:cNvPr id="5" name="Picture 2" descr="https://upload.wikimedia.org/wikipedia/commons/thumb/e/e5/Von_Neumann_Architecture.svg/510px-Von_Neumann_Archite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61" y="1859280"/>
            <a:ext cx="3670277" cy="21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71876" y="2072640"/>
            <a:ext cx="2857500" cy="6934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1859280" y="1369253"/>
            <a:ext cx="380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Servera</a:t>
            </a:r>
            <a:r>
              <a:rPr lang="en-US" dirty="0" smtClean="0"/>
              <a:t> pus</a:t>
            </a:r>
            <a:r>
              <a:rPr lang="lv-LV" dirty="0"/>
              <a:t>ē</a:t>
            </a:r>
            <a:r>
              <a:rPr lang="en-US" dirty="0" smtClean="0"/>
              <a:t>: </a:t>
            </a:r>
            <a:r>
              <a:rPr lang="en-US" dirty="0"/>
              <a:t>Java, PHP, DLL...</a:t>
            </a:r>
          </a:p>
          <a:p>
            <a:r>
              <a:rPr lang="en-US" dirty="0" err="1" smtClean="0"/>
              <a:t>Klienta</a:t>
            </a:r>
            <a:r>
              <a:rPr lang="en-US" dirty="0" smtClean="0"/>
              <a:t> </a:t>
            </a:r>
            <a:r>
              <a:rPr lang="en-US" dirty="0" err="1" smtClean="0"/>
              <a:t>pu</a:t>
            </a:r>
            <a:r>
              <a:rPr lang="lv-LV" dirty="0" err="1" smtClean="0"/>
              <a:t>sē</a:t>
            </a:r>
            <a:r>
              <a:rPr lang="en-US" dirty="0" smtClean="0"/>
              <a:t>: </a:t>
            </a:r>
            <a:r>
              <a:rPr lang="en-US" dirty="0"/>
              <a:t>JavaScript, </a:t>
            </a:r>
            <a:r>
              <a:rPr lang="en-US" dirty="0" err="1"/>
              <a:t>WebAssembly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574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Arhitektūra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20" y="1063229"/>
            <a:ext cx="4344352" cy="384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0280" y="4027408"/>
            <a:ext cx="18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CPU-Memory Bus</a:t>
            </a:r>
            <a:endParaRPr lang="lv-LV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60420" y="3528060"/>
            <a:ext cx="0" cy="499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4400" y="3777734"/>
            <a:ext cx="7620" cy="504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3095" y="4311016"/>
            <a:ext cx="169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Web-Socket Bus</a:t>
            </a:r>
            <a:endParaRPr lang="lv-LV"/>
          </a:p>
        </p:txBody>
      </p:sp>
      <p:pic>
        <p:nvPicPr>
          <p:cNvPr id="9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77" y="127158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62" y="165746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21" y="1975478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06" y="2361355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38" y="271121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3" y="309709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29" y="3352824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4" y="3738701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55" y="395698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40" y="434286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4" y="1847901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18" y="1463613"/>
            <a:ext cx="1762275" cy="3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5" y="2463227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4" y="3110977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371272" y="1519614"/>
            <a:ext cx="1286006" cy="13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97314" y="2152492"/>
            <a:ext cx="1286006" cy="13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71272" y="2887979"/>
            <a:ext cx="1348537" cy="55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16458" y="3528060"/>
            <a:ext cx="1348537" cy="55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 flipV="1">
            <a:off x="6244558" y="4134002"/>
            <a:ext cx="1592397" cy="1398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12" y="1091241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73" y="1850800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28" y="2515607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71" y="3058907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06" y="3709189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Arhitektūra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20" y="1063229"/>
            <a:ext cx="4344352" cy="384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0280" y="4027408"/>
            <a:ext cx="18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CPU-Memory Bus</a:t>
            </a:r>
            <a:endParaRPr lang="lv-LV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60420" y="3528060"/>
            <a:ext cx="0" cy="499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4400" y="3777734"/>
            <a:ext cx="7620" cy="504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3095" y="4311016"/>
            <a:ext cx="169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Web-Socket Bus</a:t>
            </a:r>
            <a:endParaRPr lang="lv-LV"/>
          </a:p>
        </p:txBody>
      </p:sp>
      <p:pic>
        <p:nvPicPr>
          <p:cNvPr id="9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77" y="127158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62" y="165746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21" y="1975478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06" y="2361355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38" y="271121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3" y="309709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29" y="3352824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4" y="3738701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55" y="395698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40" y="434286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4" y="1847901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18" y="1463613"/>
            <a:ext cx="1762275" cy="3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5" y="2463227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4" y="3110977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371272" y="1519614"/>
            <a:ext cx="1286006" cy="13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97314" y="2152492"/>
            <a:ext cx="1286006" cy="13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71272" y="2887979"/>
            <a:ext cx="1348537" cy="55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16458" y="3528060"/>
            <a:ext cx="1348537" cy="55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 flipV="1">
            <a:off x="6244558" y="4134002"/>
            <a:ext cx="1592397" cy="1398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12" y="1091241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73" y="1850800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28" y="2515607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71" y="3058907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06" y="3709189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21822" y="1933697"/>
            <a:ext cx="44302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8800" dirty="0" smtClean="0">
                <a:solidFill>
                  <a:srgbClr val="CC00FF"/>
                </a:solidFill>
              </a:rPr>
              <a:t>realizēta!</a:t>
            </a:r>
            <a:endParaRPr lang="lv-LV" sz="8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Arhitektūra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20" y="1063229"/>
            <a:ext cx="4344352" cy="384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0280" y="4027408"/>
            <a:ext cx="18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CPU-Memory Bus</a:t>
            </a:r>
            <a:endParaRPr lang="lv-LV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60420" y="3528060"/>
            <a:ext cx="0" cy="499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24400" y="3777734"/>
            <a:ext cx="7620" cy="504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3095" y="4311016"/>
            <a:ext cx="169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Web-Socket Bus</a:t>
            </a:r>
            <a:endParaRPr lang="lv-LV"/>
          </a:p>
        </p:txBody>
      </p:sp>
      <p:pic>
        <p:nvPicPr>
          <p:cNvPr id="9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77" y="127158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62" y="165746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21" y="1975478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06" y="2361355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38" y="271121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23" y="309709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29" y="3352824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4" y="3738701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55" y="3956987"/>
            <a:ext cx="354029" cy="3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40" y="4342864"/>
            <a:ext cx="463054" cy="1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4" y="1847901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18" y="1463613"/>
            <a:ext cx="1762275" cy="3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5" y="2463227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sp by pgbrando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4" y="3110977"/>
            <a:ext cx="595680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371272" y="1519614"/>
            <a:ext cx="1286006" cy="13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97314" y="2152492"/>
            <a:ext cx="1286006" cy="13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71272" y="2887979"/>
            <a:ext cx="1348537" cy="55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316458" y="3528060"/>
            <a:ext cx="1348537" cy="55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 flipV="1">
            <a:off x="6244558" y="4134002"/>
            <a:ext cx="1592397" cy="1398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12" y="1091241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73" y="1850800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28" y="2515607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71" y="3058907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06" y="3709189"/>
            <a:ext cx="448709" cy="7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rotate cw by Anonymou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0105">
            <a:off x="3206922" y="1252664"/>
            <a:ext cx="2594800" cy="2641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3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Kopnes</a:t>
            </a:r>
            <a:r>
              <a:rPr lang="lv-LV" dirty="0"/>
              <a:t> </a:t>
            </a:r>
            <a:r>
              <a:rPr lang="lv-LV" sz="3200" dirty="0" smtClean="0"/>
              <a:t>(</a:t>
            </a:r>
            <a:r>
              <a:rPr lang="lv-LV" sz="3200" dirty="0" err="1" smtClean="0"/>
              <a:t>Buses</a:t>
            </a:r>
            <a:r>
              <a:rPr lang="lv-LV" sz="3200" dirty="0" smtClean="0"/>
              <a:t>)</a:t>
            </a:r>
            <a:endParaRPr lang="lv-LV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39" y="634604"/>
            <a:ext cx="5216915" cy="43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Klasiskas kopnes?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3" y="1295400"/>
            <a:ext cx="3718102" cy="3070860"/>
          </a:xfrm>
          <a:prstGeom prst="rect">
            <a:avLst/>
          </a:prstGeom>
        </p:spPr>
      </p:pic>
      <p:pic>
        <p:nvPicPr>
          <p:cNvPr id="3074" name="Picture 2" descr="https://upload.wikimedia.org/wikipedia/commons/thumb/b/bd/Motherboard_diagram.svg/370px-Motherboard_dia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31469"/>
            <a:ext cx="2683376" cy="41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231"/>
            <a:ext cx="8229600" cy="85725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7701"/>
            <a:ext cx="8229600" cy="2186921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hlinkClick r:id="rId2"/>
              </a:rPr>
              <a:t>https://</a:t>
            </a:r>
            <a:r>
              <a:rPr lang="lv-LV" dirty="0" smtClean="0">
                <a:hlinkClick r:id="rId2"/>
              </a:rPr>
              <a:t>youtu.be/Oycer61_SYw</a:t>
            </a:r>
            <a:r>
              <a:rPr lang="en-US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60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2027852"/>
            <a:ext cx="8229600" cy="857250"/>
          </a:xfrm>
        </p:spPr>
        <p:txBody>
          <a:bodyPr/>
          <a:lstStyle/>
          <a:p>
            <a:r>
              <a:rPr lang="en-US" dirty="0"/>
              <a:t>Demo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5596" cy="55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i="1" dirty="0" err="1" smtClean="0"/>
              <a:t>webAppOS</a:t>
            </a:r>
            <a:r>
              <a:rPr lang="lv-LV" dirty="0" smtClean="0"/>
              <a:t> iespējas (</a:t>
            </a:r>
            <a:r>
              <a:rPr lang="lv-LV" i="1" dirty="0" smtClean="0"/>
              <a:t>f</a:t>
            </a:r>
            <a:r>
              <a:rPr lang="en-US" i="1" dirty="0" err="1" smtClean="0"/>
              <a:t>eatures</a:t>
            </a:r>
            <a:r>
              <a:rPr lang="lv-LV" dirty="0" smtClean="0"/>
              <a:t>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autom</a:t>
            </a:r>
            <a:r>
              <a:rPr lang="lv-LV" dirty="0" err="1" smtClean="0"/>
              <a:t>ātiski</a:t>
            </a:r>
            <a:r>
              <a:rPr lang="lv-LV" dirty="0" smtClean="0"/>
              <a:t> nodrošina</a:t>
            </a:r>
            <a:r>
              <a:rPr lang="en-US" dirty="0" smtClean="0"/>
              <a:t> </a:t>
            </a:r>
            <a:r>
              <a:rPr lang="en-US" i="1" dirty="0"/>
              <a:t>HTTPS</a:t>
            </a:r>
            <a:r>
              <a:rPr lang="en-US" dirty="0"/>
              <a:t> </a:t>
            </a:r>
            <a:r>
              <a:rPr lang="lv-LV" dirty="0" smtClean="0"/>
              <a:t>caur</a:t>
            </a:r>
            <a:r>
              <a:rPr lang="en-US" dirty="0" smtClean="0"/>
              <a:t> </a:t>
            </a:r>
            <a:r>
              <a:rPr lang="en-US" i="1" dirty="0"/>
              <a:t>Let’s Encrypt</a:t>
            </a:r>
          </a:p>
          <a:p>
            <a:pPr lvl="1"/>
            <a:r>
              <a:rPr lang="en-US" dirty="0" err="1" smtClean="0"/>
              <a:t>autom</a:t>
            </a:r>
            <a:r>
              <a:rPr lang="lv-LV" dirty="0" err="1" smtClean="0"/>
              <a:t>ātiska</a:t>
            </a:r>
            <a:r>
              <a:rPr lang="lv-LV" dirty="0" smtClean="0"/>
              <a:t> sertifikātu atjaunošana</a:t>
            </a:r>
            <a:endParaRPr lang="en-US" dirty="0"/>
          </a:p>
          <a:p>
            <a:r>
              <a:rPr lang="lv-LV" dirty="0" smtClean="0"/>
              <a:t>domēns vai</a:t>
            </a:r>
            <a:r>
              <a:rPr lang="en-US" dirty="0" smtClean="0"/>
              <a:t> IP</a:t>
            </a:r>
            <a:r>
              <a:rPr lang="lv-LV" dirty="0" smtClean="0"/>
              <a:t>v4</a:t>
            </a:r>
            <a:r>
              <a:rPr lang="lv-LV" dirty="0"/>
              <a:t> </a:t>
            </a:r>
            <a:r>
              <a:rPr lang="lv-LV" dirty="0" smtClean="0"/>
              <a:t>vai</a:t>
            </a:r>
            <a:r>
              <a:rPr lang="en-US" dirty="0" smtClean="0"/>
              <a:t> </a:t>
            </a:r>
            <a:r>
              <a:rPr lang="en-US" dirty="0"/>
              <a:t>IPv6</a:t>
            </a:r>
          </a:p>
          <a:p>
            <a:pPr lvl="1"/>
            <a:r>
              <a:rPr lang="lv-LV" dirty="0" smtClean="0"/>
              <a:t>automātiska apakšdomēnu un/vai portu izvēle</a:t>
            </a:r>
            <a:endParaRPr lang="en-US" dirty="0"/>
          </a:p>
          <a:p>
            <a:r>
              <a:rPr lang="en-US" dirty="0" err="1" smtClean="0"/>
              <a:t>Autom</a:t>
            </a:r>
            <a:r>
              <a:rPr lang="lv-LV" dirty="0" err="1" smtClean="0"/>
              <a:t>ātiski</a:t>
            </a:r>
            <a:r>
              <a:rPr lang="lv-LV" dirty="0" smtClean="0"/>
              <a:t> starp-domēnu ziņojumi</a:t>
            </a:r>
            <a:br>
              <a:rPr lang="lv-LV" dirty="0" smtClean="0"/>
            </a:br>
            <a:r>
              <a:rPr lang="lv-LV" dirty="0" smtClean="0"/>
              <a:t>(</a:t>
            </a:r>
            <a:r>
              <a:rPr lang="en-US" i="1" dirty="0" smtClean="0"/>
              <a:t>cross-domain messaging</a:t>
            </a:r>
            <a:r>
              <a:rPr lang="lv-LV" dirty="0" smtClean="0"/>
              <a:t>)</a:t>
            </a:r>
            <a:endParaRPr lang="en-US" dirty="0"/>
          </a:p>
          <a:p>
            <a:pPr lvl="1"/>
            <a:r>
              <a:rPr lang="lv-LV" dirty="0" smtClean="0"/>
              <a:t>starp darbvirsmas lietotni (</a:t>
            </a:r>
            <a:r>
              <a:rPr lang="lv-LV" i="1" dirty="0" smtClean="0"/>
              <a:t>D</a:t>
            </a:r>
            <a:r>
              <a:rPr lang="en-US" i="1" dirty="0" err="1" smtClean="0"/>
              <a:t>esktop</a:t>
            </a:r>
            <a:r>
              <a:rPr lang="en-US" i="1" dirty="0" smtClean="0"/>
              <a:t> app</a:t>
            </a:r>
            <a:r>
              <a:rPr lang="lv-LV" dirty="0" smtClean="0"/>
              <a:t>) un citām lietotnēm</a:t>
            </a:r>
            <a:endParaRPr lang="en-US" dirty="0"/>
          </a:p>
          <a:p>
            <a:pPr lvl="1"/>
            <a:r>
              <a:rPr lang="lv-LV" dirty="0" smtClean="0"/>
              <a:t>komunicējot ar faila izvēles logu (</a:t>
            </a:r>
            <a:r>
              <a:rPr lang="lv-LV" i="1" dirty="0" err="1" smtClean="0"/>
              <a:t>iframe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501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Labākā prakse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12factor.net</a:t>
            </a:r>
          </a:p>
          <a:p>
            <a:r>
              <a:rPr lang="en-US" i="1" dirty="0" err="1" smtClean="0"/>
              <a:t>webAppOS</a:t>
            </a:r>
            <a:r>
              <a:rPr lang="en-US" dirty="0" smtClean="0"/>
              <a:t> </a:t>
            </a:r>
            <a:r>
              <a:rPr lang="en-US" dirty="0" err="1" smtClean="0"/>
              <a:t>neizmanto</a:t>
            </a:r>
            <a:r>
              <a:rPr lang="en-US" dirty="0" smtClean="0"/>
              <a:t> s</a:t>
            </a:r>
            <a:r>
              <a:rPr lang="lv-LV" dirty="0" err="1" smtClean="0"/>
              <a:t>īkdatnes</a:t>
            </a:r>
            <a:r>
              <a:rPr lang="lv-LV" dirty="0" smtClean="0"/>
              <a:t> (</a:t>
            </a:r>
            <a:r>
              <a:rPr lang="en-US" dirty="0" smtClean="0"/>
              <a:t>cookies</a:t>
            </a:r>
            <a:r>
              <a:rPr lang="lv-LV" dirty="0"/>
              <a:t>)</a:t>
            </a:r>
            <a:endParaRPr lang="en-US" dirty="0"/>
          </a:p>
          <a:p>
            <a:pPr lvl="1"/>
            <a:r>
              <a:rPr lang="lv-LV" dirty="0" smtClean="0"/>
              <a:t>kaut kas glabājas iek</a:t>
            </a:r>
            <a:r>
              <a:rPr lang="lv-LV" dirty="0"/>
              <a:t>š</a:t>
            </a:r>
            <a:r>
              <a:rPr lang="en-US" dirty="0" smtClean="0"/>
              <a:t> </a:t>
            </a:r>
            <a:r>
              <a:rPr lang="en-US" i="1" dirty="0" err="1" smtClean="0"/>
              <a:t>localStorage</a:t>
            </a:r>
            <a:endParaRPr lang="lv-LV" dirty="0" smtClean="0"/>
          </a:p>
          <a:p>
            <a:r>
              <a:rPr lang="en-US" dirty="0" smtClean="0"/>
              <a:t>PRG </a:t>
            </a:r>
            <a:r>
              <a:rPr lang="en-US" dirty="0"/>
              <a:t>(post/redirect/get</a:t>
            </a:r>
            <a:r>
              <a:rPr lang="en-US" dirty="0" smtClean="0"/>
              <a:t>)</a:t>
            </a:r>
            <a:endParaRPr lang="lv-LV" dirty="0" smtClean="0"/>
          </a:p>
          <a:p>
            <a:r>
              <a:rPr lang="lv-LV" dirty="0" smtClean="0"/>
              <a:t>...</a:t>
            </a:r>
            <a:endParaRPr lang="en-US" dirty="0"/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364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«</a:t>
            </a:r>
            <a:r>
              <a:rPr lang="lv-LV" dirty="0" smtClean="0"/>
              <a:t>Viena</a:t>
            </a:r>
            <a:r>
              <a:rPr lang="en-US" dirty="0" smtClean="0"/>
              <a:t>s </a:t>
            </a:r>
            <a:r>
              <a:rPr lang="en-US" dirty="0" err="1" smtClean="0"/>
              <a:t>programmas</a:t>
            </a:r>
            <a:r>
              <a:rPr lang="lv-LV" dirty="0" smtClean="0"/>
              <a:t> </a:t>
            </a:r>
            <a:r>
              <a:rPr lang="lv-LV" dirty="0"/>
              <a:t>pieņēmums</a:t>
            </a:r>
            <a:r>
              <a:rPr lang="lv-LV" dirty="0" smtClean="0"/>
              <a:t>» </a:t>
            </a:r>
            <a:r>
              <a:rPr lang="lv-LV" baseline="30000" dirty="0" smtClean="0"/>
              <a:t>©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>Single-program assumption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 smtClean="0"/>
              <a:t>Tjūringa</a:t>
            </a:r>
            <a:r>
              <a:rPr lang="lv-LV" dirty="0" smtClean="0"/>
              <a:t>/Posta mašīna</a:t>
            </a:r>
          </a:p>
          <a:p>
            <a:r>
              <a:rPr lang="en-US" dirty="0" err="1" smtClean="0"/>
              <a:t>Programm</a:t>
            </a:r>
            <a:r>
              <a:rPr lang="lv-LV" dirty="0" err="1" smtClean="0"/>
              <a:t>ētājs</a:t>
            </a:r>
            <a:r>
              <a:rPr lang="lv-LV" dirty="0" smtClean="0"/>
              <a:t> neuztraucās par to, ka paralēli var izpildīties arī citas programmas, kas arī grib resursus (procesoru, atmiņu, I/O ierīces)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26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66982" y="771526"/>
            <a:ext cx="68848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6847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300" dirty="0" smtClean="0">
                <a:solidFill>
                  <a:srgbClr val="CC00FF"/>
                </a:solidFill>
              </a:rPr>
              <a:t>Top dokumentācija!</a:t>
            </a:r>
          </a:p>
          <a:p>
            <a:r>
              <a:rPr lang="lv-LV" sz="2800" dirty="0" smtClean="0">
                <a:solidFill>
                  <a:srgbClr val="CC00FF"/>
                </a:solidFill>
              </a:rPr>
              <a:t>     (http://webappos.org/dev/doc)</a:t>
            </a:r>
            <a:endParaRPr lang="lv-LV" sz="2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66641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11213"/>
            <a:ext cx="6884894" cy="857250"/>
          </a:xfrm>
        </p:spPr>
        <p:txBody>
          <a:bodyPr>
            <a:normAutofit fontScale="90000"/>
          </a:bodyPr>
          <a:lstStyle/>
          <a:p>
            <a:r>
              <a:rPr lang="lv-LV" sz="5300" dirty="0" smtClean="0">
                <a:solidFill>
                  <a:srgbClr val="CC00FF"/>
                </a:solidFill>
              </a:rPr>
              <a:t>Publiskota alfa versija!</a:t>
            </a:r>
            <a:br>
              <a:rPr lang="lv-LV" sz="5300" dirty="0" smtClean="0">
                <a:solidFill>
                  <a:srgbClr val="CC00FF"/>
                </a:solidFill>
              </a:rPr>
            </a:br>
            <a:r>
              <a:rPr lang="lv-LV" sz="2800" dirty="0" smtClean="0">
                <a:solidFill>
                  <a:srgbClr val="CC00FF"/>
                </a:solidFill>
              </a:rPr>
              <a:t>(https</a:t>
            </a:r>
            <a:r>
              <a:rPr lang="lv-LV" sz="2800" dirty="0">
                <a:solidFill>
                  <a:srgbClr val="CC00FF"/>
                </a:solidFill>
              </a:rPr>
              <a:t>://</a:t>
            </a:r>
            <a:r>
              <a:rPr lang="lv-LV" sz="2800" dirty="0" smtClean="0">
                <a:solidFill>
                  <a:srgbClr val="CC00FF"/>
                </a:solidFill>
              </a:rPr>
              <a:t>github.com/LUMII-Syslab/webAppOS)</a:t>
            </a:r>
            <a:endParaRPr lang="lv-LV" sz="28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Plānotās tīmekļa lietotnes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OWLGrEd</a:t>
            </a:r>
            <a:endParaRPr lang="en-US"/>
          </a:p>
          <a:p>
            <a:r>
              <a:rPr lang="en-US"/>
              <a:t>Data Galaxies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8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Nākotne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 smtClean="0"/>
              <a:t>Mērogojamība:</a:t>
            </a:r>
          </a:p>
          <a:p>
            <a:pPr lvl="1"/>
            <a:r>
              <a:rPr lang="en-US" dirty="0" smtClean="0"/>
              <a:t>Google/Amazon/OpenStack clouds</a:t>
            </a:r>
            <a:endParaRPr lang="lv-LV" dirty="0" smtClean="0"/>
          </a:p>
          <a:p>
            <a:pPr lvl="1"/>
            <a:r>
              <a:rPr lang="lv-LV" dirty="0" err="1" smtClean="0"/>
              <a:t>Amazon</a:t>
            </a:r>
            <a:r>
              <a:rPr lang="lv-LV" dirty="0" smtClean="0"/>
              <a:t> </a:t>
            </a:r>
            <a:r>
              <a:rPr lang="lv-LV" dirty="0" err="1" smtClean="0"/>
              <a:t>Fargate</a:t>
            </a:r>
            <a:r>
              <a:rPr lang="lv-LV" dirty="0" smtClean="0"/>
              <a:t>?</a:t>
            </a:r>
          </a:p>
          <a:p>
            <a:r>
              <a:rPr lang="lv-LV" dirty="0" smtClean="0"/>
              <a:t>Pieejas tiesības:</a:t>
            </a:r>
          </a:p>
          <a:p>
            <a:pPr lvl="1"/>
            <a:r>
              <a:rPr lang="lv-LV" dirty="0" smtClean="0"/>
              <a:t>šobrīd vienkāršas (katrs lietotājs redz tikai savu </a:t>
            </a:r>
            <a:r>
              <a:rPr lang="lv-LV" i="1" dirty="0" err="1" smtClean="0"/>
              <a:t>home</a:t>
            </a:r>
            <a:r>
              <a:rPr lang="lv-LV" dirty="0" smtClean="0"/>
              <a:t> </a:t>
            </a:r>
            <a:r>
              <a:rPr lang="lv-LV" dirty="0" err="1" smtClean="0"/>
              <a:t>folderi</a:t>
            </a:r>
            <a:r>
              <a:rPr lang="lv-LV" dirty="0" smtClean="0"/>
              <a:t>, utt.)</a:t>
            </a:r>
          </a:p>
          <a:p>
            <a:pPr lvl="1"/>
            <a:r>
              <a:rPr lang="lv-LV" dirty="0" smtClean="0"/>
              <a:t>iespēja lejupielādēt citu lietotāju failus vai pieslēgties citu lietotāju projektiem,</a:t>
            </a:r>
            <a:br>
              <a:rPr lang="lv-LV" dirty="0" smtClean="0"/>
            </a:br>
            <a:r>
              <a:rPr lang="lv-LV" dirty="0" smtClean="0"/>
              <a:t>ja ir pieejams </a:t>
            </a:r>
            <a:r>
              <a:rPr lang="lv-LV" i="1" dirty="0" err="1" smtClean="0"/>
              <a:t>access</a:t>
            </a:r>
            <a:r>
              <a:rPr lang="lv-LV" i="1" dirty="0" smtClean="0"/>
              <a:t> </a:t>
            </a:r>
            <a:r>
              <a:rPr lang="lv-LV" i="1" dirty="0" err="1" smtClean="0"/>
              <a:t>token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42271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453"/>
            <a:ext cx="8229600" cy="857250"/>
          </a:xfrm>
        </p:spPr>
        <p:txBody>
          <a:bodyPr/>
          <a:lstStyle/>
          <a:p>
            <a:pPr algn="ctr"/>
            <a:r>
              <a:rPr lang="lv-LV" dirty="0" smtClean="0"/>
              <a:t>PALDIES!</a:t>
            </a:r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3470256" y="2428703"/>
            <a:ext cx="220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http://webappos.org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4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«</a:t>
            </a:r>
            <a:r>
              <a:rPr lang="lv-LV" dirty="0" smtClean="0"/>
              <a:t>Viena lietotāja </a:t>
            </a:r>
            <a:r>
              <a:rPr lang="lv-LV" dirty="0"/>
              <a:t>pieņēmums</a:t>
            </a:r>
            <a:r>
              <a:rPr lang="lv-LV" dirty="0" smtClean="0"/>
              <a:t>» </a:t>
            </a:r>
            <a:r>
              <a:rPr lang="lv-LV" baseline="30000" dirty="0" smtClean="0"/>
              <a:t>©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>Single-user assumption</a:t>
            </a:r>
            <a:r>
              <a:rPr lang="en-US" dirty="0" smtClean="0"/>
              <a:t>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Daļēji reducējas uz iepriekšējo pieņēmumu:</a:t>
            </a:r>
          </a:p>
          <a:p>
            <a:pPr lvl="1"/>
            <a:r>
              <a:rPr lang="lv-LV" dirty="0" smtClean="0"/>
              <a:t>ļaujam palaist vairākas programmas</a:t>
            </a:r>
          </a:p>
          <a:p>
            <a:pPr lvl="1"/>
            <a:r>
              <a:rPr lang="lv-LV" dirty="0" smtClean="0"/>
              <a:t>katrai programmai piekārtojam lietotāja </a:t>
            </a:r>
            <a:r>
              <a:rPr lang="lv-LV" dirty="0" err="1" smtClean="0"/>
              <a:t>id</a:t>
            </a:r>
            <a:endParaRPr lang="lv-LV" dirty="0" smtClean="0"/>
          </a:p>
          <a:p>
            <a:r>
              <a:rPr lang="lv-LV" dirty="0" smtClean="0"/>
              <a:t>Autentifikācija</a:t>
            </a:r>
          </a:p>
          <a:p>
            <a:r>
              <a:rPr lang="lv-LV" dirty="0" smtClean="0"/>
              <a:t>Pieejas tiesības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49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OS</a:t>
            </a:r>
            <a:endParaRPr lang="lv-LV" dirty="0"/>
          </a:p>
        </p:txBody>
      </p:sp>
      <p:pic>
        <p:nvPicPr>
          <p:cNvPr id="4" name="Picture 12" descr="Laptop by metalmar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19" y="3551788"/>
            <a:ext cx="1107393" cy="11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36541" y="3019493"/>
            <a:ext cx="1802486" cy="354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BIOS/EFI</a:t>
            </a:r>
            <a:endParaRPr lang="lv-LV" dirty="0"/>
          </a:p>
        </p:txBody>
      </p:sp>
      <p:sp>
        <p:nvSpPr>
          <p:cNvPr id="6" name="Rounded Rectangle 5"/>
          <p:cNvSpPr/>
          <p:nvPr/>
        </p:nvSpPr>
        <p:spPr>
          <a:xfrm>
            <a:off x="2690572" y="1968591"/>
            <a:ext cx="4025991" cy="6890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OS </a:t>
            </a:r>
            <a:r>
              <a:rPr lang="lv-LV" dirty="0" err="1" smtClean="0"/>
              <a:t>Kernel</a:t>
            </a:r>
            <a:r>
              <a:rPr lang="lv-LV" dirty="0" smtClean="0"/>
              <a:t> + </a:t>
            </a:r>
            <a:r>
              <a:rPr lang="lv-LV" dirty="0" err="1" smtClean="0"/>
              <a:t>Libs</a:t>
            </a:r>
            <a:endParaRPr lang="lv-LV" dirty="0"/>
          </a:p>
        </p:txBody>
      </p:sp>
      <p:sp>
        <p:nvSpPr>
          <p:cNvPr id="9" name="Rounded Rectangle 8"/>
          <p:cNvSpPr/>
          <p:nvPr/>
        </p:nvSpPr>
        <p:spPr>
          <a:xfrm>
            <a:off x="1623772" y="1118332"/>
            <a:ext cx="1868271" cy="5361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Lietotnes A kods</a:t>
            </a:r>
          </a:p>
          <a:p>
            <a:pPr algn="ctr"/>
            <a:r>
              <a:rPr lang="lv-LV" dirty="0" smtClean="0"/>
              <a:t>(Lietotājs 1)</a:t>
            </a:r>
            <a:endParaRPr lang="lv-LV" dirty="0"/>
          </a:p>
        </p:txBody>
      </p:sp>
      <p:sp>
        <p:nvSpPr>
          <p:cNvPr id="10" name="Rounded Rectangle 9"/>
          <p:cNvSpPr/>
          <p:nvPr/>
        </p:nvSpPr>
        <p:spPr>
          <a:xfrm>
            <a:off x="3736541" y="1118332"/>
            <a:ext cx="1814547" cy="5361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Lietotnes B kods</a:t>
            </a:r>
          </a:p>
          <a:p>
            <a:pPr algn="ctr"/>
            <a:r>
              <a:rPr lang="lv-LV" dirty="0" smtClean="0"/>
              <a:t>(Lietotājs 1)</a:t>
            </a:r>
            <a:endParaRPr lang="lv-LV" dirty="0"/>
          </a:p>
        </p:txBody>
      </p:sp>
      <p:sp>
        <p:nvSpPr>
          <p:cNvPr id="11" name="Rounded Rectangle 10"/>
          <p:cNvSpPr/>
          <p:nvPr/>
        </p:nvSpPr>
        <p:spPr>
          <a:xfrm>
            <a:off x="5795586" y="1118332"/>
            <a:ext cx="1814547" cy="5361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Lietotnes A kods</a:t>
            </a:r>
          </a:p>
          <a:p>
            <a:pPr algn="ctr"/>
            <a:r>
              <a:rPr lang="lv-LV" dirty="0" smtClean="0"/>
              <a:t>(Lietotājs 2)</a:t>
            </a:r>
            <a:endParaRPr lang="lv-LV" dirty="0"/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2557908" y="1654472"/>
            <a:ext cx="1178633" cy="314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6" idx="0"/>
          </p:cNvCxnSpPr>
          <p:nvPr/>
        </p:nvCxnSpPr>
        <p:spPr>
          <a:xfrm>
            <a:off x="4643815" y="1654472"/>
            <a:ext cx="59753" cy="314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flipH="1">
            <a:off x="5683752" y="1654472"/>
            <a:ext cx="1019108" cy="314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5" idx="0"/>
          </p:cNvCxnSpPr>
          <p:nvPr/>
        </p:nvCxnSpPr>
        <p:spPr>
          <a:xfrm flipH="1">
            <a:off x="4637784" y="2657681"/>
            <a:ext cx="65784" cy="361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4" idx="0"/>
          </p:cNvCxnSpPr>
          <p:nvPr/>
        </p:nvCxnSpPr>
        <p:spPr>
          <a:xfrm>
            <a:off x="4637784" y="3374170"/>
            <a:ext cx="77832" cy="1776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OS (no programmētāja skatupunkta)</a:t>
            </a:r>
            <a:endParaRPr lang="lv-LV" dirty="0"/>
          </a:p>
        </p:txBody>
      </p:sp>
      <p:pic>
        <p:nvPicPr>
          <p:cNvPr id="4" name="Picture 12" descr="Laptop by metalmari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95" y="3222867"/>
            <a:ext cx="1107393" cy="11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02327" y="2269554"/>
            <a:ext cx="1684074" cy="3091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OS API</a:t>
            </a:r>
            <a:endParaRPr lang="lv-LV" dirty="0"/>
          </a:p>
        </p:txBody>
      </p:sp>
      <p:sp>
        <p:nvSpPr>
          <p:cNvPr id="10" name="Rounded Rectangle 9"/>
          <p:cNvSpPr/>
          <p:nvPr/>
        </p:nvSpPr>
        <p:spPr>
          <a:xfrm>
            <a:off x="3802328" y="1372415"/>
            <a:ext cx="1684074" cy="282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Lietotne</a:t>
            </a:r>
            <a:endParaRPr lang="lv-LV" dirty="0"/>
          </a:p>
        </p:txBody>
      </p:sp>
      <p:cxnSp>
        <p:nvCxnSpPr>
          <p:cNvPr id="15" name="Straight Arrow Connector 14"/>
          <p:cNvCxnSpPr>
            <a:stCxn id="10" idx="2"/>
            <a:endCxn id="6" idx="0"/>
          </p:cNvCxnSpPr>
          <p:nvPr/>
        </p:nvCxnSpPr>
        <p:spPr>
          <a:xfrm flipH="1">
            <a:off x="4644364" y="1654471"/>
            <a:ext cx="1" cy="6150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</p:cNvCxnSpPr>
          <p:nvPr/>
        </p:nvCxnSpPr>
        <p:spPr>
          <a:xfrm flipH="1">
            <a:off x="4643815" y="2578740"/>
            <a:ext cx="549" cy="532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ftware Carton Box With No Tex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9" y="1243852"/>
            <a:ext cx="21717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Cen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93" y="1231860"/>
            <a:ext cx="2542365" cy="25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77758" y="2697738"/>
            <a:ext cx="1289787" cy="553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1705318" y="3829933"/>
            <a:ext cx="16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K</a:t>
            </a:r>
            <a:r>
              <a:rPr lang="en-US" dirty="0" smtClean="0"/>
              <a:t>las</a:t>
            </a:r>
            <a:r>
              <a:rPr lang="lv-LV" dirty="0" err="1" smtClean="0"/>
              <a:t>iska</a:t>
            </a:r>
            <a:r>
              <a:rPr lang="lv-LV" dirty="0" smtClean="0"/>
              <a:t> lietotne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0725" y="3746094"/>
            <a:ext cx="17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Tīmekļa lietotne</a:t>
            </a:r>
            <a:endParaRPr lang="en-US" dirty="0"/>
          </a:p>
        </p:txBody>
      </p:sp>
      <p:pic>
        <p:nvPicPr>
          <p:cNvPr id="1030" name="Picture 6" descr="http://tda.lumii.lv/home/tda2_logo_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07" y="2123767"/>
            <a:ext cx="1573352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15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824</Words>
  <Application>Microsoft Office PowerPoint</Application>
  <PresentationFormat>On-screen Show (16:9)</PresentationFormat>
  <Paragraphs>227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Office Theme</vt:lpstr>
      <vt:lpstr>Office Theme</vt:lpstr>
      <vt:lpstr>Operētājsistēma tīmekļa lietotnēm  (Latvijas Universitātes 77. zinātniskā konference, 01.02.2019) Sergejs Kozlovičs Latvijas Universitātes Matemātikas un informātikas institūts (Rīga, Latvija)</vt:lpstr>
      <vt:lpstr>fon Neimana arhitektūra = Prinstonas arhitektūra (1945)</vt:lpstr>
      <vt:lpstr>Hārvarda arhitektūra (1937)</vt:lpstr>
      <vt:lpstr>«Viena datora pieņēmums» © Single-computer assumption </vt:lpstr>
      <vt:lpstr>«Vienas programmas pieņēmums» © Single-program assumption</vt:lpstr>
      <vt:lpstr>«Viena lietotāja pieņēmums» © Single-user assumption </vt:lpstr>
      <vt:lpstr>OS</vt:lpstr>
      <vt:lpstr>OS (no programmētāja skatupunkta)</vt:lpstr>
      <vt:lpstr>PowerPoint Presentation</vt:lpstr>
      <vt:lpstr>PowerPoint Presentation</vt:lpstr>
      <vt:lpstr>PowerPoint Presentation</vt:lpstr>
      <vt:lpstr>Servera resursi</vt:lpstr>
      <vt:lpstr>Atmiņas sinhronizācija Procesori fiziski tālu</vt:lpstr>
      <vt:lpstr>PowerPoint Presentation</vt:lpstr>
      <vt:lpstr>PowerPoint Presentation</vt:lpstr>
      <vt:lpstr>PowerPoint Presentation</vt:lpstr>
      <vt:lpstr>PowerPoint Presentation</vt:lpstr>
      <vt:lpstr>Tīmekļa dators</vt:lpstr>
      <vt:lpstr>Tīmekļa dators</vt:lpstr>
      <vt:lpstr>Atmiņa: Prinstonas vai Hārvarda arhitektūra?</vt:lpstr>
      <vt:lpstr>Pārlūkprogrammā atmiņa ir fon Neimana (Prinstonas) stilā</vt:lpstr>
      <vt:lpstr>Pārlūkprogrammā atmiņa ir fon Neimana (Prinstonas) stilā</vt:lpstr>
      <vt:lpstr>Servera atmiņai jābūt Hārvarda stilā (!)</vt:lpstr>
      <vt:lpstr>Servera atmiņai jābūt Hārvarda stilā (!)</vt:lpstr>
      <vt:lpstr>Servera atmiņai jābūt Hārvarda stilā (!)</vt:lpstr>
      <vt:lpstr>Servera atmiņai jābūt Hārvarda stilā (!)</vt:lpstr>
      <vt:lpstr>Servera atmiņai jābūt Hārvarda stilā (!)</vt:lpstr>
      <vt:lpstr>Servera atmiņai jābūt Hārvarda stilā (!)</vt:lpstr>
      <vt:lpstr>OWLGrEd drošības caurums</vt:lpstr>
      <vt:lpstr>Risinājums</vt:lpstr>
      <vt:lpstr>Hārvarda-stila atmiņas priekšrocības</vt:lpstr>
      <vt:lpstr> Atmiņa:  Modeļu Repozitorijs AR </vt:lpstr>
      <vt:lpstr> Atmiņa:  Modeļu Repozitorijs AR </vt:lpstr>
      <vt:lpstr>Procesori...</vt:lpstr>
      <vt:lpstr>Procesori...</vt:lpstr>
      <vt:lpstr>Atmiņa, procesori... un I/O ierīces</vt:lpstr>
      <vt:lpstr>PowerPoint Presentation</vt:lpstr>
      <vt:lpstr>fon Neimans?</vt:lpstr>
      <vt:lpstr>fon Neimans? vai Hārvards?</vt:lpstr>
      <vt:lpstr>Kodoli (cores)? vai Procesori?</vt:lpstr>
      <vt:lpstr>Arhitektūra</vt:lpstr>
      <vt:lpstr>Arhitektūra</vt:lpstr>
      <vt:lpstr>Arhitektūra</vt:lpstr>
      <vt:lpstr>Kopnes (Buses)</vt:lpstr>
      <vt:lpstr>Klasiskas kopnes?</vt:lpstr>
      <vt:lpstr>Demo</vt:lpstr>
      <vt:lpstr>Demo</vt:lpstr>
      <vt:lpstr>webAppOS iespējas (features)</vt:lpstr>
      <vt:lpstr>Labākā prakse</vt:lpstr>
      <vt:lpstr>PowerPoint Presentation</vt:lpstr>
      <vt:lpstr>PowerPoint Presentation</vt:lpstr>
      <vt:lpstr>Publiskota alfa versija! (https://github.com/LUMII-Syslab/webAppOS)</vt:lpstr>
      <vt:lpstr>Plānotās tīmekļa lietotnes</vt:lpstr>
      <vt:lpstr>Nākotne</vt:lpstr>
      <vt:lpstr>PALDIES!</vt:lpstr>
    </vt:vector>
  </TitlesOfParts>
  <Company>E Forma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Sergejs Kozlovics</cp:lastModifiedBy>
  <cp:revision>68</cp:revision>
  <dcterms:created xsi:type="dcterms:W3CDTF">2017-04-10T12:37:28Z</dcterms:created>
  <dcterms:modified xsi:type="dcterms:W3CDTF">2019-02-01T11:41:16Z</dcterms:modified>
</cp:coreProperties>
</file>